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colors8.xml" ContentType="application/vnd.openxmlformats-officedocument.drawingml.diagramColors+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diagrams/layout6.xml" ContentType="application/vnd.openxmlformats-officedocument.drawingml.diagramLayout+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diagrams/data7.xml" ContentType="application/vnd.openxmlformats-officedocument.drawingml.diagramData+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data5.xml" ContentType="application/vnd.openxmlformats-officedocument.drawingml.diagramData+xml"/>
  <Override PartName="/ppt/notesSlides/notesSlide40.xml" ContentType="application/vnd.openxmlformats-officedocument.presentationml.notesSlide+xml"/>
  <Override PartName="/ppt/diagrams/colors7.xml" ContentType="application/vnd.openxmlformats-officedocument.drawingml.diagramColors+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diagrams/layout8.xml" ContentType="application/vnd.openxmlformats-officedocument.drawingml.diagramLayout+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4"/>
  </p:notesMasterIdLst>
  <p:sldIdLst>
    <p:sldId id="355" r:id="rId2"/>
    <p:sldId id="567" r:id="rId3"/>
    <p:sldId id="568" r:id="rId4"/>
    <p:sldId id="569" r:id="rId5"/>
    <p:sldId id="570" r:id="rId6"/>
    <p:sldId id="806" r:id="rId7"/>
    <p:sldId id="807" r:id="rId8"/>
    <p:sldId id="1118" r:id="rId9"/>
    <p:sldId id="1119" r:id="rId10"/>
    <p:sldId id="808" r:id="rId11"/>
    <p:sldId id="735" r:id="rId12"/>
    <p:sldId id="574" r:id="rId13"/>
    <p:sldId id="809" r:id="rId14"/>
    <p:sldId id="836" r:id="rId15"/>
    <p:sldId id="810" r:id="rId16"/>
    <p:sldId id="837" r:id="rId17"/>
    <p:sldId id="838" r:id="rId18"/>
    <p:sldId id="839" r:id="rId19"/>
    <p:sldId id="840" r:id="rId20"/>
    <p:sldId id="1136" r:id="rId21"/>
    <p:sldId id="1132" r:id="rId22"/>
    <p:sldId id="586" r:id="rId23"/>
    <p:sldId id="587" r:id="rId24"/>
    <p:sldId id="814" r:id="rId25"/>
    <p:sldId id="815" r:id="rId26"/>
    <p:sldId id="816" r:id="rId27"/>
    <p:sldId id="817" r:id="rId28"/>
    <p:sldId id="818" r:id="rId29"/>
    <p:sldId id="819" r:id="rId30"/>
    <p:sldId id="830" r:id="rId31"/>
    <p:sldId id="831" r:id="rId32"/>
    <p:sldId id="821" r:id="rId33"/>
    <p:sldId id="822" r:id="rId34"/>
    <p:sldId id="823" r:id="rId35"/>
    <p:sldId id="824" r:id="rId36"/>
    <p:sldId id="1134" r:id="rId37"/>
    <p:sldId id="844" r:id="rId38"/>
    <p:sldId id="845" r:id="rId39"/>
    <p:sldId id="846" r:id="rId40"/>
    <p:sldId id="1135" r:id="rId41"/>
    <p:sldId id="826" r:id="rId42"/>
    <p:sldId id="847" r:id="rId43"/>
    <p:sldId id="848" r:id="rId44"/>
    <p:sldId id="827" r:id="rId45"/>
    <p:sldId id="849" r:id="rId46"/>
    <p:sldId id="825" r:id="rId47"/>
    <p:sldId id="829" r:id="rId48"/>
    <p:sldId id="1138" r:id="rId49"/>
    <p:sldId id="1137" r:id="rId50"/>
    <p:sldId id="589" r:id="rId51"/>
    <p:sldId id="590" r:id="rId52"/>
    <p:sldId id="832" r:id="rId53"/>
    <p:sldId id="835" r:id="rId54"/>
    <p:sldId id="609" r:id="rId55"/>
    <p:sldId id="610" r:id="rId56"/>
    <p:sldId id="611" r:id="rId57"/>
    <p:sldId id="612" r:id="rId58"/>
    <p:sldId id="834" r:id="rId59"/>
    <p:sldId id="851" r:id="rId60"/>
    <p:sldId id="616" r:id="rId61"/>
    <p:sldId id="850" r:id="rId62"/>
    <p:sldId id="852" r:id="rId6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997" autoAdjust="0"/>
    <p:restoredTop sz="72517" autoAdjust="0"/>
  </p:normalViewPr>
  <p:slideViewPr>
    <p:cSldViewPr snapToGrid="0" snapToObjects="1">
      <p:cViewPr varScale="1">
        <p:scale>
          <a:sx n="72" d="100"/>
          <a:sy n="72" d="100"/>
        </p:scale>
        <p:origin x="-96" y="-162"/>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q-AL" sz="2600" b="1" dirty="0"/>
            <a:t>Cila nga të mëposhtmet nuk do të binte në përkufizimin e "informacionit të </a:t>
          </a:r>
          <a:r>
            <a:rPr lang="sq-AL" sz="2600" b="1" dirty="0" err="1"/>
            <a:t>abonuesit</a:t>
          </a:r>
          <a:r>
            <a:rPr lang="sq-AL" sz="2600" b="1" dirty="0"/>
            <a:t>"?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sq-AL" b="1">
              <a:solidFill>
                <a:schemeClr val="tx1"/>
              </a:solidFill>
            </a:rPr>
            <a:t>a) Adresa postare e përdoruesit</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sq-AL" b="1">
              <a:solidFill>
                <a:schemeClr val="tx1"/>
              </a:solidFill>
            </a:rPr>
            <a:t>b) E-mailat e përdoruesit</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sq-AL" b="1">
              <a:solidFill>
                <a:schemeClr val="tx1"/>
              </a:solidFill>
            </a:rPr>
            <a:t>c) Numri i telefonit të përdoruesit</a:t>
          </a:r>
        </a:p>
      </dgm:t>
    </dgm:pt>
    <dgm:pt modelId="{6643C99F-6929-4115-B10C-449964C298DB}" type="parTrans" cxnId="{5441ACF7-001D-47E8-BE90-D77A819FBE03}">
      <dgm:prSet/>
      <dgm:spPr/>
      <dgm:t>
        <a:bodyPr/>
        <a:lstStyle/>
        <a:p>
          <a:endParaRPr lang="x-none"/>
        </a:p>
      </dgm:t>
    </dgm:pt>
    <dgm:pt modelId="{9EB8D1B3-16DB-4A75-A7E2-3B79ADD997CE}" type="sibTrans" cxnId="{5441ACF7-001D-47E8-BE90-D77A819FBE03}">
      <dgm:prSet/>
      <dgm:spPr/>
      <dgm:t>
        <a:bodyPr/>
        <a:lstStyle/>
        <a:p>
          <a:endParaRPr lang="x-none"/>
        </a:p>
      </dgm:t>
    </dgm:pt>
    <dgm:pt modelId="{9EFF4F62-79ED-4EA0-85C1-51F88755C8EE}">
      <dgm:prSet phldrT="[Text]"/>
      <dgm:spPr/>
      <dgm:t>
        <a:bodyPr/>
        <a:lstStyle/>
        <a:p>
          <a:r>
            <a:rPr lang="sq-AL" b="1">
              <a:solidFill>
                <a:schemeClr val="tx1"/>
              </a:solidFill>
            </a:rPr>
            <a:t>d) Lista e kontakteve të përdoruesit</a:t>
          </a:r>
        </a:p>
      </dgm:t>
    </dgm:pt>
    <dgm:pt modelId="{8EAFCDE7-4869-4D95-9359-6DA608AB28F0}" type="parTrans" cxnId="{40F08CBE-C0FF-49E9-A14D-59F0F70F60CC}">
      <dgm:prSet/>
      <dgm:spPr/>
      <dgm:t>
        <a:bodyPr/>
        <a:lstStyle/>
        <a:p>
          <a:endParaRPr lang="x-none"/>
        </a:p>
      </dgm:t>
    </dgm:pt>
    <dgm:pt modelId="{D3274077-7919-4B64-B4D8-786A32E9EF73}" type="sibTrans" cxnId="{40F08CBE-C0FF-49E9-A14D-59F0F70F60CC}">
      <dgm:prSet/>
      <dgm:spPr/>
      <dgm:t>
        <a:bodyPr/>
        <a:lstStyle/>
        <a:p>
          <a:endParaRPr lang="x-none"/>
        </a:p>
      </dgm:t>
    </dgm:pt>
    <dgm:pt modelId="{2D567ECC-EE11-40BE-8D44-12DF75E7AAA4}">
      <dgm:prSet phldrT="[Text]"/>
      <dgm:spPr/>
      <dgm:t>
        <a:bodyPr/>
        <a:lstStyle/>
        <a:p>
          <a:r>
            <a:rPr lang="sq-AL" b="1">
              <a:solidFill>
                <a:schemeClr val="tx1"/>
              </a:solidFill>
            </a:rPr>
            <a:t>e) Numri i kredit kartelës së përdoruesit</a:t>
          </a:r>
        </a:p>
      </dgm:t>
    </dgm:pt>
    <dgm:pt modelId="{096A135B-3D51-4C14-B762-4DFFB46136C9}" type="parTrans" cxnId="{45629286-2642-481F-BB3F-C9DC76E6A851}">
      <dgm:prSet/>
      <dgm:spPr/>
      <dgm:t>
        <a:bodyPr/>
        <a:lstStyle/>
        <a:p>
          <a:endParaRPr lang="x-none"/>
        </a:p>
      </dgm:t>
    </dgm:pt>
    <dgm:pt modelId="{352CE29C-C095-4E8D-B62B-E607F5416469}" type="sibTrans" cxnId="{45629286-2642-481F-BB3F-C9DC76E6A851}">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t>
        <a:bodyPr/>
        <a:lstStyle/>
        <a:p>
          <a:endParaRPr lang="en-US"/>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48323BF3-E48D-4AEF-B89F-47E32787CA90}" type="presOf" srcId="{2D567ECC-EE11-40BE-8D44-12DF75E7AAA4}" destId="{27817E14-DB1F-4D8F-A68A-7A628C5AB32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q-AL" sz="2600" b="1" dirty="0"/>
            <a:t>Cila nga të mëposhtmet nuk do të binte në përkufizimin e "informacionit të </a:t>
          </a:r>
          <a:r>
            <a:rPr lang="sq-AL" sz="2600" b="1" dirty="0" err="1"/>
            <a:t>abonuesit</a:t>
          </a:r>
          <a:r>
            <a:rPr lang="sq-AL" sz="2600" b="1" dirty="0"/>
            <a:t>"?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sq-AL" b="1">
              <a:solidFill>
                <a:schemeClr val="tx1"/>
              </a:solidFill>
            </a:rPr>
            <a:t>a) Adresa postare e përdoruesit</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sq-AL" b="1">
              <a:solidFill>
                <a:srgbClr val="FF0000"/>
              </a:solidFill>
            </a:rPr>
            <a:t>b) E-mailat e përdoruesit</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sq-AL" b="1">
              <a:solidFill>
                <a:schemeClr val="tx1"/>
              </a:solidFill>
            </a:rPr>
            <a:t>c) Numri i telefonit të përdoruesit</a:t>
          </a:r>
        </a:p>
      </dgm:t>
    </dgm:pt>
    <dgm:pt modelId="{6643C99F-6929-4115-B10C-449964C298DB}" type="parTrans" cxnId="{5441ACF7-001D-47E8-BE90-D77A819FBE03}">
      <dgm:prSet/>
      <dgm:spPr/>
      <dgm:t>
        <a:bodyPr/>
        <a:lstStyle/>
        <a:p>
          <a:endParaRPr lang="x-none"/>
        </a:p>
      </dgm:t>
    </dgm:pt>
    <dgm:pt modelId="{9EB8D1B3-16DB-4A75-A7E2-3B79ADD997CE}" type="sibTrans" cxnId="{5441ACF7-001D-47E8-BE90-D77A819FBE03}">
      <dgm:prSet/>
      <dgm:spPr/>
      <dgm:t>
        <a:bodyPr/>
        <a:lstStyle/>
        <a:p>
          <a:endParaRPr lang="x-none"/>
        </a:p>
      </dgm:t>
    </dgm:pt>
    <dgm:pt modelId="{9EFF4F62-79ED-4EA0-85C1-51F88755C8EE}">
      <dgm:prSet phldrT="[Text]"/>
      <dgm:spPr/>
      <dgm:t>
        <a:bodyPr/>
        <a:lstStyle/>
        <a:p>
          <a:r>
            <a:rPr lang="sq-AL" b="1" dirty="0">
              <a:solidFill>
                <a:srgbClr val="FF0000"/>
              </a:solidFill>
            </a:rPr>
            <a:t>d) Lista e kontakteve të përdoruesit</a:t>
          </a:r>
        </a:p>
      </dgm:t>
    </dgm:pt>
    <dgm:pt modelId="{8EAFCDE7-4869-4D95-9359-6DA608AB28F0}" type="parTrans" cxnId="{40F08CBE-C0FF-49E9-A14D-59F0F70F60CC}">
      <dgm:prSet/>
      <dgm:spPr/>
      <dgm:t>
        <a:bodyPr/>
        <a:lstStyle/>
        <a:p>
          <a:endParaRPr lang="x-none"/>
        </a:p>
      </dgm:t>
    </dgm:pt>
    <dgm:pt modelId="{D3274077-7919-4B64-B4D8-786A32E9EF73}" type="sibTrans" cxnId="{40F08CBE-C0FF-49E9-A14D-59F0F70F60CC}">
      <dgm:prSet/>
      <dgm:spPr/>
      <dgm:t>
        <a:bodyPr/>
        <a:lstStyle/>
        <a:p>
          <a:endParaRPr lang="x-none"/>
        </a:p>
      </dgm:t>
    </dgm:pt>
    <dgm:pt modelId="{2D567ECC-EE11-40BE-8D44-12DF75E7AAA4}">
      <dgm:prSet phldrT="[Text]"/>
      <dgm:spPr/>
      <dgm:t>
        <a:bodyPr/>
        <a:lstStyle/>
        <a:p>
          <a:r>
            <a:rPr lang="sq-AL" b="1">
              <a:solidFill>
                <a:schemeClr val="tx1"/>
              </a:solidFill>
            </a:rPr>
            <a:t>e) Numri i kredit kartelës së përdoruesit</a:t>
          </a:r>
        </a:p>
      </dgm:t>
    </dgm:pt>
    <dgm:pt modelId="{096A135B-3D51-4C14-B762-4DFFB46136C9}" type="parTrans" cxnId="{45629286-2642-481F-BB3F-C9DC76E6A851}">
      <dgm:prSet/>
      <dgm:spPr/>
      <dgm:t>
        <a:bodyPr/>
        <a:lstStyle/>
        <a:p>
          <a:endParaRPr lang="x-none"/>
        </a:p>
      </dgm:t>
    </dgm:pt>
    <dgm:pt modelId="{352CE29C-C095-4E8D-B62B-E607F5416469}" type="sibTrans" cxnId="{45629286-2642-481F-BB3F-C9DC76E6A851}">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t>
        <a:bodyPr/>
        <a:lstStyle/>
        <a:p>
          <a:endParaRPr lang="en-US"/>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48323BF3-E48D-4AEF-B89F-47E32787CA90}" type="presOf" srcId="{2D567ECC-EE11-40BE-8D44-12DF75E7AAA4}" destId="{27817E14-DB1F-4D8F-A68A-7A628C5AB32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q-AL" sz="3400" b="1" dirty="0"/>
            <a:t>Sipas nenit 18, cilat të dhëna nuk mund të urdhërohen nga ofruesit vendorë të shërbimeve?</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sq-AL" b="1">
              <a:solidFill>
                <a:schemeClr val="tx1"/>
              </a:solidFill>
            </a:rPr>
            <a:t>a) Të dhëna për abonuesin</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sq-AL" b="1">
              <a:solidFill>
                <a:schemeClr val="tx1"/>
              </a:solidFill>
            </a:rPr>
            <a:t>b) Të dhënat e trafikut të ruajtura</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sq-AL" b="1">
              <a:solidFill>
                <a:schemeClr val="tx1"/>
              </a:solidFill>
            </a:rPr>
            <a:t>c) Mbledhja në kohë reale të të dhënave të trafikut</a:t>
          </a:r>
        </a:p>
      </dgm:t>
    </dgm:pt>
    <dgm:pt modelId="{6643C99F-6929-4115-B10C-449964C298DB}" type="parTrans" cxnId="{5441ACF7-001D-47E8-BE90-D77A819FBE03}">
      <dgm:prSet/>
      <dgm:spPr/>
      <dgm:t>
        <a:bodyPr/>
        <a:lstStyle/>
        <a:p>
          <a:endParaRPr lang="x-none"/>
        </a:p>
      </dgm:t>
    </dgm:pt>
    <dgm:pt modelId="{9EB8D1B3-16DB-4A75-A7E2-3B79ADD997CE}" type="sibTrans" cxnId="{5441ACF7-001D-47E8-BE90-D77A819FBE03}">
      <dgm:prSet/>
      <dgm:spPr/>
      <dgm:t>
        <a:bodyPr/>
        <a:lstStyle/>
        <a:p>
          <a:endParaRPr lang="x-none"/>
        </a:p>
      </dgm:t>
    </dgm:pt>
    <dgm:pt modelId="{9EFF4F62-79ED-4EA0-85C1-51F88755C8EE}">
      <dgm:prSet phldrT="[Text]"/>
      <dgm:spPr/>
      <dgm:t>
        <a:bodyPr/>
        <a:lstStyle/>
        <a:p>
          <a:pPr algn="just"/>
          <a:r>
            <a:rPr lang="sq-AL" b="1"/>
            <a:t>d) Të dhënat e ruajtura të përmbajtjes</a:t>
          </a:r>
        </a:p>
      </dgm:t>
    </dgm:pt>
    <dgm:pt modelId="{8EAFCDE7-4869-4D95-9359-6DA608AB28F0}" type="parTrans" cxnId="{40F08CBE-C0FF-49E9-A14D-59F0F70F60CC}">
      <dgm:prSet/>
      <dgm:spPr/>
      <dgm:t>
        <a:bodyPr/>
        <a:lstStyle/>
        <a:p>
          <a:endParaRPr lang="x-none"/>
        </a:p>
      </dgm:t>
    </dgm:pt>
    <dgm:pt modelId="{D3274077-7919-4B64-B4D8-786A32E9EF73}" type="sibTrans" cxnId="{40F08CBE-C0FF-49E9-A14D-59F0F70F60CC}">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3473"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q-AL" sz="3400" b="1" dirty="0"/>
            <a:t>Sipas nenit 18, cilat të dhëna nuk mund të urdhërohen nga ofruesit vendorë të shërbimeve?</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sq-AL" b="1">
              <a:solidFill>
                <a:schemeClr val="tx1"/>
              </a:solidFill>
            </a:rPr>
            <a:t>a) Të dhëna për abonuesin</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sq-AL" b="1">
              <a:solidFill>
                <a:schemeClr val="tx1"/>
              </a:solidFill>
            </a:rPr>
            <a:t>b) Të dhënat e trafikut të ruajtura</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sq-AL" b="1" dirty="0">
              <a:solidFill>
                <a:srgbClr val="FF0000"/>
              </a:solidFill>
            </a:rPr>
            <a:t>c) Mbledhja në kohë reale të të dhënave të trafikut</a:t>
          </a:r>
        </a:p>
      </dgm:t>
    </dgm:pt>
    <dgm:pt modelId="{6643C99F-6929-4115-B10C-449964C298DB}" type="parTrans" cxnId="{5441ACF7-001D-47E8-BE90-D77A819FBE03}">
      <dgm:prSet/>
      <dgm:spPr/>
      <dgm:t>
        <a:bodyPr/>
        <a:lstStyle/>
        <a:p>
          <a:endParaRPr lang="x-none"/>
        </a:p>
      </dgm:t>
    </dgm:pt>
    <dgm:pt modelId="{9EB8D1B3-16DB-4A75-A7E2-3B79ADD997CE}" type="sibTrans" cxnId="{5441ACF7-001D-47E8-BE90-D77A819FBE03}">
      <dgm:prSet/>
      <dgm:spPr/>
      <dgm:t>
        <a:bodyPr/>
        <a:lstStyle/>
        <a:p>
          <a:endParaRPr lang="x-none"/>
        </a:p>
      </dgm:t>
    </dgm:pt>
    <dgm:pt modelId="{9EFF4F62-79ED-4EA0-85C1-51F88755C8EE}">
      <dgm:prSet phldrT="[Text]"/>
      <dgm:spPr/>
      <dgm:t>
        <a:bodyPr/>
        <a:lstStyle/>
        <a:p>
          <a:pPr algn="just"/>
          <a:r>
            <a:rPr lang="sq-AL" b="1"/>
            <a:t>d) Të dhënat e ruajtura të përmbajtjes</a:t>
          </a:r>
        </a:p>
      </dgm:t>
    </dgm:pt>
    <dgm:pt modelId="{8EAFCDE7-4869-4D95-9359-6DA608AB28F0}" type="parTrans" cxnId="{40F08CBE-C0FF-49E9-A14D-59F0F70F60CC}">
      <dgm:prSet/>
      <dgm:spPr/>
      <dgm:t>
        <a:bodyPr/>
        <a:lstStyle/>
        <a:p>
          <a:endParaRPr lang="x-none"/>
        </a:p>
      </dgm:t>
    </dgm:pt>
    <dgm:pt modelId="{D3274077-7919-4B64-B4D8-786A32E9EF73}" type="sibTrans" cxnId="{40F08CBE-C0FF-49E9-A14D-59F0F70F60CC}">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3473"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sq-AL" sz="3400" b="1">
              <a:solidFill>
                <a:schemeClr val="tx1"/>
              </a:solidFill>
            </a:rPr>
            <a:t>Të gjithë ofruesit e shërbimeve globale kërkojnë ekzistimin e një traktati të ndihmës juridike të ndërsjellë me një vend për të siguruar të dhëna për atë vend në përputhje me një kërkesë për zbulim emergjent.</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sq-AL" b="1">
              <a:solidFill>
                <a:schemeClr val="tx1"/>
              </a:solidFill>
            </a:rPr>
            <a:t>Saktë</a:t>
          </a:r>
          <a:r>
            <a:rPr lang="sq-AL" b="1">
              <a:solidFill>
                <a:srgbClr val="FF0000"/>
              </a:solidFill>
            </a:rPr>
            <a:t>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sq-AL" b="1">
              <a:solidFill>
                <a:srgbClr val="FF0000"/>
              </a:solidFill>
            </a:rPr>
            <a:t>E pasaktë</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x-none"/>
        </a:p>
      </dgm:t>
    </dgm:pt>
    <dgm:pt modelId="{6643C99F-6929-4115-B10C-449964C298DB}" type="parTrans" cxnId="{5441ACF7-001D-47E8-BE90-D77A819FBE03}">
      <dgm:prSet/>
      <dgm:spPr/>
      <dgm:t>
        <a:bodyPr/>
        <a:lstStyle/>
        <a:p>
          <a:endParaRPr lang="x-none"/>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x-none"/>
        </a:p>
      </dgm:t>
    </dgm:pt>
    <dgm:pt modelId="{8EAFCDE7-4869-4D95-9359-6DA608AB28F0}" type="parTrans" cxnId="{40F08CBE-C0FF-49E9-A14D-59F0F70F60CC}">
      <dgm:prSet/>
      <dgm:spPr/>
      <dgm:t>
        <a:bodyPr/>
        <a:lstStyle/>
        <a:p>
          <a:endParaRPr lang="x-none"/>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x-none"/>
        </a:p>
      </dgm:t>
    </dgm:pt>
    <dgm:pt modelId="{096A135B-3D51-4C14-B762-4DFFB46136C9}" type="parTrans" cxnId="{45629286-2642-481F-BB3F-C9DC76E6A851}">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t>
        <a:bodyPr/>
        <a:lstStyle/>
        <a:p>
          <a:endParaRPr lang="en-US"/>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48323BF3-E48D-4AEF-B89F-47E32787CA90}" type="presOf" srcId="{2D567ECC-EE11-40BE-8D44-12DF75E7AAA4}" destId="{27817E14-DB1F-4D8F-A68A-7A628C5AB32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q-AL" sz="3200" b="1" dirty="0"/>
            <a:t>Sipas nenit 18, cilat të dhëna nuk mund të kërkohen nga ofruesit e shërbimeve të sektorit privat që ofrojnë shërbime në vendin tuaj?</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sq-AL" b="1">
              <a:solidFill>
                <a:schemeClr val="tx1"/>
              </a:solidFill>
            </a:rPr>
            <a:t>a) Informacioni i abonuesit nga një ofrues i shërbimit të huaj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sq-AL" b="1">
              <a:solidFill>
                <a:srgbClr val="FF0000"/>
              </a:solidFill>
            </a:rPr>
            <a:t>b) Të dhëna për trafikun e abonuesit nga një ofrues i shërbimit të huaj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sq-AL" b="1" dirty="0"/>
            <a:t>c) Informacioni i </a:t>
          </a:r>
          <a:r>
            <a:rPr lang="sq-AL" b="1" dirty="0" err="1"/>
            <a:t>abonuesit</a:t>
          </a:r>
          <a:r>
            <a:rPr lang="sq-AL" b="1" dirty="0"/>
            <a:t> nga një ofrues i shërbimit vendor</a:t>
          </a:r>
        </a:p>
      </dgm:t>
    </dgm:pt>
    <dgm:pt modelId="{6643C99F-6929-4115-B10C-449964C298DB}" type="parTrans" cxnId="{5441ACF7-001D-47E8-BE90-D77A819FBE03}">
      <dgm:prSet/>
      <dgm:spPr/>
      <dgm:t>
        <a:bodyPr/>
        <a:lstStyle/>
        <a:p>
          <a:endParaRPr lang="x-none"/>
        </a:p>
      </dgm:t>
    </dgm:pt>
    <dgm:pt modelId="{9EB8D1B3-16DB-4A75-A7E2-3B79ADD997CE}" type="sibTrans" cxnId="{5441ACF7-001D-47E8-BE90-D77A819FBE03}">
      <dgm:prSet/>
      <dgm:spPr/>
      <dgm:t>
        <a:bodyPr/>
        <a:lstStyle/>
        <a:p>
          <a:endParaRPr lang="x-none"/>
        </a:p>
      </dgm:t>
    </dgm:pt>
    <dgm:pt modelId="{9EFF4F62-79ED-4EA0-85C1-51F88755C8EE}">
      <dgm:prSet phldrT="[Text]"/>
      <dgm:spPr/>
      <dgm:t>
        <a:bodyPr/>
        <a:lstStyle/>
        <a:p>
          <a:pPr algn="just"/>
          <a:r>
            <a:rPr lang="sq-AL" b="1"/>
            <a:t>d) Të dhënat e trafikut nga një ofrues vendor i shërbimit </a:t>
          </a:r>
        </a:p>
      </dgm:t>
    </dgm:pt>
    <dgm:pt modelId="{8EAFCDE7-4869-4D95-9359-6DA608AB28F0}" type="parTrans" cxnId="{40F08CBE-C0FF-49E9-A14D-59F0F70F60CC}">
      <dgm:prSet/>
      <dgm:spPr/>
      <dgm:t>
        <a:bodyPr/>
        <a:lstStyle/>
        <a:p>
          <a:endParaRPr lang="x-none"/>
        </a:p>
      </dgm:t>
    </dgm:pt>
    <dgm:pt modelId="{D3274077-7919-4B64-B4D8-786A32E9EF73}" type="sibTrans" cxnId="{40F08CBE-C0FF-49E9-A14D-59F0F70F60CC}">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3473"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q-AL" sz="3400" b="1" dirty="0">
              <a:solidFill>
                <a:schemeClr val="tx1"/>
              </a:solidFill>
            </a:rPr>
            <a:t>Ofruesit e shërbimeve globale ka më shumë të ngjarë të zbulojnë vullnetarisht të dhëna për vendet që janë palë në Konventën e Budapestit.</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sq-AL" b="1">
              <a:solidFill>
                <a:schemeClr val="tx1"/>
              </a:solidFill>
            </a:rPr>
            <a:t>Saktë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sq-AL" b="1">
              <a:solidFill>
                <a:schemeClr val="tx1"/>
              </a:solidFill>
            </a:rPr>
            <a:t>E pasaktë</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x-none"/>
        </a:p>
      </dgm:t>
    </dgm:pt>
    <dgm:pt modelId="{6643C99F-6929-4115-B10C-449964C298DB}" type="parTrans" cxnId="{5441ACF7-001D-47E8-BE90-D77A819FBE03}">
      <dgm:prSet/>
      <dgm:spPr/>
      <dgm:t>
        <a:bodyPr/>
        <a:lstStyle/>
        <a:p>
          <a:endParaRPr lang="x-none"/>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x-none"/>
        </a:p>
      </dgm:t>
    </dgm:pt>
    <dgm:pt modelId="{8EAFCDE7-4869-4D95-9359-6DA608AB28F0}" type="parTrans" cxnId="{40F08CBE-C0FF-49E9-A14D-59F0F70F60CC}">
      <dgm:prSet/>
      <dgm:spPr/>
      <dgm:t>
        <a:bodyPr/>
        <a:lstStyle/>
        <a:p>
          <a:endParaRPr lang="x-none"/>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x-none"/>
        </a:p>
      </dgm:t>
    </dgm:pt>
    <dgm:pt modelId="{096A135B-3D51-4C14-B762-4DFFB46136C9}" type="parTrans" cxnId="{45629286-2642-481F-BB3F-C9DC76E6A851}">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t>
        <a:bodyPr/>
        <a:lstStyle/>
        <a:p>
          <a:endParaRPr lang="en-US"/>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48323BF3-E48D-4AEF-B89F-47E32787CA90}" type="presOf" srcId="{2D567ECC-EE11-40BE-8D44-12DF75E7AAA4}" destId="{27817E14-DB1F-4D8F-A68A-7A628C5AB32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q-AL" sz="3400" b="1" dirty="0">
              <a:solidFill>
                <a:schemeClr val="tx1"/>
              </a:solidFill>
            </a:rPr>
            <a:t>Ofruesit e shërbimeve globale ka më shumë të ngjarë të zbulojnë vullnetarisht të dhëna për vendet që janë palë në Konventën e Budapestit.</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sq-AL" b="1">
              <a:solidFill>
                <a:srgbClr val="FF0000"/>
              </a:solidFill>
            </a:rPr>
            <a:t>Saktë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sq-AL" b="1">
              <a:solidFill>
                <a:schemeClr val="tx1"/>
              </a:solidFill>
            </a:rPr>
            <a:t>E pasaktë</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x-none"/>
        </a:p>
      </dgm:t>
    </dgm:pt>
    <dgm:pt modelId="{6643C99F-6929-4115-B10C-449964C298DB}" type="parTrans" cxnId="{5441ACF7-001D-47E8-BE90-D77A819FBE03}">
      <dgm:prSet/>
      <dgm:spPr/>
      <dgm:t>
        <a:bodyPr/>
        <a:lstStyle/>
        <a:p>
          <a:endParaRPr lang="x-none"/>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x-none"/>
        </a:p>
      </dgm:t>
    </dgm:pt>
    <dgm:pt modelId="{8EAFCDE7-4869-4D95-9359-6DA608AB28F0}" type="parTrans" cxnId="{40F08CBE-C0FF-49E9-A14D-59F0F70F60CC}">
      <dgm:prSet/>
      <dgm:spPr/>
      <dgm:t>
        <a:bodyPr/>
        <a:lstStyle/>
        <a:p>
          <a:endParaRPr lang="x-none"/>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x-none"/>
        </a:p>
      </dgm:t>
    </dgm:pt>
    <dgm:pt modelId="{096A135B-3D51-4C14-B762-4DFFB46136C9}" type="parTrans" cxnId="{45629286-2642-481F-BB3F-C9DC76E6A851}">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t>
        <a:bodyPr/>
        <a:lstStyle/>
        <a:p>
          <a:endParaRPr lang="en-US"/>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48323BF3-E48D-4AEF-B89F-47E32787CA90}" type="presOf" srcId="{2D567ECC-EE11-40BE-8D44-12DF75E7AAA4}" destId="{27817E14-DB1F-4D8F-A68A-7A628C5AB32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4/27/2021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xmlns=""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sz="1200"/>
              <a:t>Seanca do të ndahet në 6 pjesë.</a:t>
            </a:r>
          </a:p>
          <a:p>
            <a:r>
              <a:rPr lang="sq-AL" sz="1200"/>
              <a:t>Pjesa e parë e seancës do të shqyrtojë përkufizimet kryesore.</a:t>
            </a:r>
          </a:p>
          <a:p>
            <a:r>
              <a:rPr lang="sq-AL" sz="1200"/>
              <a:t>Pjesa e dytë e seancës do të shqyrtojë bashkëpunimin me ofruesit e shërbimeve vendore.</a:t>
            </a:r>
          </a:p>
          <a:p>
            <a:r>
              <a:rPr lang="sq-AL" sz="1200"/>
              <a:t>Pjesa e tretë e seancës shqyrton bashkëpunimin me ofruesit e huaj të shërbimeve për marrjen e të dhënave. </a:t>
            </a:r>
          </a:p>
          <a:p>
            <a:r>
              <a:rPr lang="sq-AL" sz="1200"/>
              <a:t>Pjesa e katërt e seancës do të japë një përmbledhje të bashkëpunimit me ofruesit e shërbimeve të huaja për heqjen e përmbajtjes së jashtëligjshme.</a:t>
            </a:r>
          </a:p>
          <a:p>
            <a:pPr marL="0" marR="0" lvl="0" indent="0" algn="l" defTabSz="457200" rtl="0" eaLnBrk="0" fontAlgn="base" latinLnBrk="0" hangingPunct="0">
              <a:lnSpc>
                <a:spcPct val="100000"/>
              </a:lnSpc>
              <a:spcBef>
                <a:spcPct val="30000"/>
              </a:spcBef>
              <a:spcAft>
                <a:spcPct val="0"/>
              </a:spcAft>
              <a:buClrTx/>
              <a:buSzTx/>
              <a:buFontTx/>
              <a:buNone/>
              <a:tabLst/>
              <a:defRPr/>
            </a:pPr>
            <a:r>
              <a:rPr lang="sq-AL" sz="1200"/>
              <a:t>Pjesa e pestë e seancës përmban një rast studimor.</a:t>
            </a:r>
          </a:p>
          <a:p>
            <a:pPr marL="0" marR="0" lvl="0" indent="0" algn="l" defTabSz="457200" rtl="0" eaLnBrk="0" fontAlgn="base" latinLnBrk="0" hangingPunct="0">
              <a:lnSpc>
                <a:spcPct val="100000"/>
              </a:lnSpc>
              <a:spcBef>
                <a:spcPct val="30000"/>
              </a:spcBef>
              <a:spcAft>
                <a:spcPct val="0"/>
              </a:spcAft>
              <a:buClrTx/>
              <a:buSzTx/>
              <a:buFontTx/>
              <a:buNone/>
              <a:tabLst/>
              <a:defRPr/>
            </a:pPr>
            <a:r>
              <a:rPr lang="sq-AL" sz="1200"/>
              <a:t>Pjesa e gjashtë e seancës do të përmbledhë objektivat e seancës.</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smtClean="0"/>
          </a:p>
        </p:txBody>
      </p:sp>
    </p:spTree>
    <p:extLst>
      <p:ext uri="{BB962C8B-B14F-4D97-AF65-F5344CB8AC3E}">
        <p14:creationId xmlns:p14="http://schemas.microsoft.com/office/powerpoint/2010/main" xmlns="" val="14079049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Pjesa e dytë do të rishikojë mënyrën e bashkëpunimit me ofruesit e shërbimeve vendore - d.m.th. mënyrën e bashkëpunimit me ofruesit e shërbimeve që kanë një prani ligjore brenda juridiksionit që kërkon bashkëpunim.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smtClean="0"/>
          </a:p>
        </p:txBody>
      </p:sp>
    </p:spTree>
    <p:extLst>
      <p:ext uri="{BB962C8B-B14F-4D97-AF65-F5344CB8AC3E}">
        <p14:creationId xmlns:p14="http://schemas.microsoft.com/office/powerpoint/2010/main" xmlns="" val="30521639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sq-AL"/>
              <a:t>Ky slajd përshkruan se si autoritetet lokale mund të bashkëpunojnë me ofruesit e shërbimeve vendore. Kjo mund të bëhet përmes ushtrimit të dispozitave ligjore procedurale të vendosura në përputhje me Kapitullin II Seksioni 2 të Konventës së Budapestit, përkatësisht: </a:t>
            </a:r>
          </a:p>
          <a:p>
            <a:pPr marL="800100" lvl="1" indent="-342900">
              <a:buFont typeface="Wingdings" pitchFamily="2" charset="2"/>
              <a:buChar char="Ø"/>
            </a:pPr>
            <a:r>
              <a:rPr lang="sq-AL" sz="2200"/>
              <a:t>Ruajtjen e përshpejtuar të të dhënave të trafikut</a:t>
            </a:r>
          </a:p>
          <a:p>
            <a:pPr marL="800100" lvl="1" indent="-342900" algn="just">
              <a:buFont typeface="Wingdings" pitchFamily="2" charset="2"/>
              <a:buChar char="Ø"/>
            </a:pPr>
            <a:r>
              <a:rPr lang="sq-AL" sz="2200"/>
              <a:t>Ruajtjen e përshpejtuar dhe zbulimit të pjesshëm të të dhënave të trafikut</a:t>
            </a:r>
          </a:p>
          <a:p>
            <a:pPr marL="800100" lvl="1" indent="-342900" algn="just">
              <a:buFont typeface="Wingdings" pitchFamily="2" charset="2"/>
              <a:buChar char="Ø"/>
            </a:pPr>
            <a:r>
              <a:rPr lang="sq-AL" sz="2200" b="0"/>
              <a:t>Urdhrin e paraqitjes së të dhënave</a:t>
            </a:r>
          </a:p>
          <a:p>
            <a:pPr marL="800100" lvl="1" indent="-342900" algn="just">
              <a:buFont typeface="Wingdings" pitchFamily="2" charset="2"/>
              <a:buChar char="Ø"/>
            </a:pPr>
            <a:r>
              <a:rPr lang="sq-AL" sz="2200"/>
              <a:t>Kontrollin dhe sekuestrimin</a:t>
            </a:r>
          </a:p>
          <a:p>
            <a:pPr marL="800100" lvl="1" indent="-342900" algn="just">
              <a:buFont typeface="Wingdings" pitchFamily="2" charset="2"/>
              <a:buChar char="Ø"/>
            </a:pPr>
            <a:r>
              <a:rPr lang="sq-AL" sz="2200"/>
              <a:t>Mbledhjen në kohë reale të të dhënave të trafikut</a:t>
            </a:r>
          </a:p>
          <a:p>
            <a:pPr marL="800100" lvl="1" indent="-342900" algn="just">
              <a:buFont typeface="Wingdings" pitchFamily="2" charset="2"/>
              <a:buChar char="Ø"/>
            </a:pPr>
            <a:r>
              <a:rPr lang="sq-AL" sz="2200"/>
              <a:t>Përgjimin e të dhënave rreth përmbajtjes </a:t>
            </a:r>
          </a:p>
          <a:p>
            <a:pPr marL="800100" lvl="1" indent="-342900" algn="just">
              <a:buFont typeface="Wingdings" pitchFamily="2" charset="2"/>
              <a:buChar char="Ø"/>
            </a:pPr>
            <a:endParaRPr lang="en-GB" sz="2200" dirty="0"/>
          </a:p>
          <a:p>
            <a:r>
              <a:rPr lang="sq-AL"/>
              <a:t>Trajneri duhet të shpjegojë se fushëveprimi i secilës kompetencë është i ndryshëm - dhe ndërsa disa janë shumë të vështira për ofruesit e shërbimeve, urdhrat e paraqitjes së të dhënave janë metoda e preferuar për bashkëpunim për ofruesit e shërbimeve. Ndërsa ofruesit e shërbimeve shpesh dëshirojnë të bashkëpunojnë vullnetarisht, ata kërkojnë mbulim ligjor pasi ata kanë detyrime ligjore dhe kontraktuale për të ruajtur privatësinë e informacionit të abonuesit në zotërimin e tyre. Urdhrat e paraqitjes së të dhënave sigurojnë një mbulesë të tillë ligjore dhe i mundësojnë sektorit privat të bashkëpunojë me bazën e duhur ligjore.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smtClean="0"/>
          </a:p>
        </p:txBody>
      </p:sp>
    </p:spTree>
    <p:extLst>
      <p:ext uri="{BB962C8B-B14F-4D97-AF65-F5344CB8AC3E}">
        <p14:creationId xmlns:p14="http://schemas.microsoft.com/office/powerpoint/2010/main" xmlns="" val="29316729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Në anën e majtë, ky slajd tregon tekstin e Nenit 18 të Konventës së Budapestit me një element të theksuar</a:t>
            </a:r>
            <a:r>
              <a:rPr lang="sq-AL" b="0"/>
              <a:t> (“</a:t>
            </a:r>
            <a:r>
              <a:rPr lang="sq-AL" sz="1200" b="0">
                <a:solidFill>
                  <a:srgbClr val="FF0000"/>
                </a:solidFill>
                <a:latin typeface="+mj-lt"/>
              </a:rPr>
              <a:t>personi në territorin e tij/saj</a:t>
            </a:r>
            <a:r>
              <a:rPr lang="sq-AL"/>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Në anën e djathtë, ky slajd ofron një shpjegim të elementit të theksuar. </a:t>
            </a:r>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Neni</a:t>
            </a:r>
            <a:r>
              <a:rPr lang="sq-AL" baseline="0"/>
              <a:t> 18,1,a vlen për personat në territorin e Palës. Kështu, ndërsa nuk kërkon që të dhënat kompjuterike që janë objekt i një urdhri prodhimi të jenë të vendosura në territor, personi të cilit i është bërë urdhri kërkohet të jetë fizikisht i pranishëm në territor. Termi person është i gjerë dhe përfshin si personat fizikë ashtu edhe personat juridikë, përfshirë ofruesit e shërbimeve.</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smtClean="0"/>
          </a:p>
        </p:txBody>
      </p:sp>
    </p:spTree>
    <p:extLst>
      <p:ext uri="{BB962C8B-B14F-4D97-AF65-F5344CB8AC3E}">
        <p14:creationId xmlns:p14="http://schemas.microsoft.com/office/powerpoint/2010/main" xmlns="" val="9916390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Në anën e majtë, ky slajd tregon tekstin e Nenit 18 të Konventës së Budapestit me një element të theksuar</a:t>
            </a:r>
            <a:r>
              <a:rPr lang="sq-AL" b="0"/>
              <a:t> (“</a:t>
            </a:r>
            <a:r>
              <a:rPr lang="sq-AL" sz="1200" b="0">
                <a:solidFill>
                  <a:srgbClr val="FF0000"/>
                </a:solidFill>
                <a:latin typeface="+mj-lt"/>
              </a:rPr>
              <a:t>të dhëna kompjuterike të specifikuara</a:t>
            </a:r>
            <a:r>
              <a:rPr lang="sq-AL"/>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Në anën e djathtë, ky slajd ofron një shpjegim të elementit të theksuar. </a:t>
            </a:r>
          </a:p>
          <a:p>
            <a:endParaRPr lang="en-US"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sq-AL" baseline="0"/>
              <a:t>Është e nevojshme që autoriteti kompetent që urdhëron paraqitjen e të dhënave kompjuterike të lejohet të bëjë të njëjtën gjë në lidhje me vetëm të dhënat e specifikuara, dhe jo përgjithësisht të kërkojë vëllime të mëdha të të dhënave pa dallim. Kështu që një urdhër i paraqitjes së të dhënave për një person për të prodhuar të gjitha të dhënat e ruajtura në sistemin e tyre kompjuterik nuk do të lejohet sipas nenit 18.</a:t>
            </a:r>
          </a:p>
          <a:p>
            <a:endParaRPr lang="en-US"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smtClean="0"/>
          </a:p>
        </p:txBody>
      </p:sp>
    </p:spTree>
    <p:extLst>
      <p:ext uri="{BB962C8B-B14F-4D97-AF65-F5344CB8AC3E}">
        <p14:creationId xmlns:p14="http://schemas.microsoft.com/office/powerpoint/2010/main" xmlns="" val="35777684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Në anën e majtë, ky slajd tregon tekstin e Nenit 18 të Konventës së Budapestit me një element të theksuar</a:t>
            </a:r>
            <a:r>
              <a:rPr lang="sq-AL" b="0"/>
              <a:t> (“</a:t>
            </a:r>
            <a:r>
              <a:rPr lang="sq-AL" sz="1200" b="0">
                <a:solidFill>
                  <a:srgbClr val="FF0000"/>
                </a:solidFill>
                <a:latin typeface="+mj-lt"/>
              </a:rPr>
              <a:t>posedimi ose kontrolli</a:t>
            </a:r>
            <a:r>
              <a:rPr lang="sq-AL"/>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Në anën e djathtë, ky slajd ofron një shpjegim të elementit të theksuar. </a:t>
            </a:r>
          </a:p>
          <a:p>
            <a:endParaRPr lang="en-US"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sq-AL"/>
              <a:t>Autoriteti kompetent mund të urdhërojë një person të prodhojë të dhëna kompjuterike kur të dhëna të tilla të specifikuara kompjuterike janë në posedim ose në kontroll të një personi të tillë.</a:t>
            </a:r>
            <a:r>
              <a:rPr lang="sq-AL" baseline="0"/>
              <a:t> Ky slajd bën dallimin ndërmjet posedimit (d.m.th. posedimit fizik) dhe kontrollit (d.m.th. kontrolli i lirë mbi të dhënat, edhe nëse mund të mos jenë në zotërimin e tyre fizik). </a:t>
            </a:r>
          </a:p>
          <a:p>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smtClean="0"/>
          </a:p>
        </p:txBody>
      </p:sp>
    </p:spTree>
    <p:extLst>
      <p:ext uri="{BB962C8B-B14F-4D97-AF65-F5344CB8AC3E}">
        <p14:creationId xmlns:p14="http://schemas.microsoft.com/office/powerpoint/2010/main" xmlns="" val="28231350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Në anën e majtë, ky slajd tregon tekstin e Nenit 18 të Konventës së Budapestit me një element të theksuar</a:t>
            </a:r>
            <a:r>
              <a:rPr lang="sq-AL" b="0"/>
              <a:t> (“</a:t>
            </a:r>
            <a:r>
              <a:rPr lang="sq-AL" sz="1200" b="0">
                <a:solidFill>
                  <a:srgbClr val="FF0000"/>
                </a:solidFill>
                <a:latin typeface="+mj-lt"/>
              </a:rPr>
              <a:t>të ruajtura në një sistem kompjuterik apo në një hapësirë për ruajtjen e të dhënave kompjuterike</a:t>
            </a:r>
            <a:r>
              <a:rPr lang="sq-AL"/>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Në anën e djathtë, ky slajd ofron një shpjegim të elementit të theksuar. </a:t>
            </a:r>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Urdhrat për paraqitjen e të dhënave mund të bëhen vetëm në lidhje me të dhënat ekzistuese që ndodhen ose në një sistem kompjuterik ose në një mjet ruajtjeje të të dhënave kompjuterike</a:t>
            </a:r>
            <a:r>
              <a:rPr lang="sq-AL" baseline="0"/>
              <a:t>. Nuk mund të përdoret për të urdhëruar një person të mbajë të dhëna; ose për të prodhuar të dhëna që do të vijnë në ekzistencë në një datë të ardhshme.</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smtClean="0"/>
          </a:p>
        </p:txBody>
      </p:sp>
    </p:spTree>
    <p:extLst>
      <p:ext uri="{BB962C8B-B14F-4D97-AF65-F5344CB8AC3E}">
        <p14:creationId xmlns:p14="http://schemas.microsoft.com/office/powerpoint/2010/main" xmlns="" val="6088122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Në anën e majtë, ky slajd tregon tekstin e Nenit 18 të Konventës së Budapestit me një element të theksuar</a:t>
            </a:r>
            <a:r>
              <a:rPr lang="sq-AL" b="0"/>
              <a:t> (“</a:t>
            </a:r>
            <a:r>
              <a:rPr lang="sq-AL" sz="1200" b="0">
                <a:solidFill>
                  <a:srgbClr val="FF0000"/>
                </a:solidFill>
                <a:latin typeface="+mj-lt"/>
              </a:rPr>
              <a:t>dërgoni të dhënat e abonuesit</a:t>
            </a:r>
            <a:r>
              <a:rPr lang="sq-AL"/>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Në anën e djathtë, ky slajd ofron një shpjegim të elementit të theksuar. </a:t>
            </a:r>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Ky slajd ofron një shpjegim të përkufizimit të informacionit të abonuesit sipas Nenit 18 të Konventës së Budapestit.</a:t>
            </a:r>
            <a:r>
              <a:rPr lang="sq-AL" baseline="0"/>
              <a:t> Është e rëndësishme të theksohet se informacioni i abonuesit nuk mund të jetë domosdoshmërisht në formën e të dhënave kompjuterike; dhe kështu përfshin regjistrat fizikë të mbajtur nga ofruesit e shërbimeve në lidhje me abonuesit e tyre. </a:t>
            </a:r>
          </a:p>
          <a:p>
            <a:endParaRPr lang="en-US"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smtClean="0"/>
          </a:p>
        </p:txBody>
      </p:sp>
    </p:spTree>
    <p:extLst>
      <p:ext uri="{BB962C8B-B14F-4D97-AF65-F5344CB8AC3E}">
        <p14:creationId xmlns:p14="http://schemas.microsoft.com/office/powerpoint/2010/main" xmlns="" val="20535562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Në anën e majtë, ky slajd tregon tekstin e Nenit 18 të Konventës së Budapestit me një element të theksuar</a:t>
            </a:r>
            <a:r>
              <a:rPr lang="sq-AL" b="0"/>
              <a:t> (“</a:t>
            </a:r>
            <a:r>
              <a:rPr lang="sq-AL" sz="1200" b="0">
                <a:solidFill>
                  <a:srgbClr val="FF0000"/>
                </a:solidFill>
                <a:latin typeface="+mj-lt"/>
              </a:rPr>
              <a:t>në lidhje me shërbime të tilla</a:t>
            </a:r>
            <a:r>
              <a:rPr lang="sq-AL"/>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Në anën e djathtë, ky slajd ofron një shpjegim të elementit të theksuar. </a:t>
            </a:r>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Kjo kufizon fushën e informacionit të abonuesit që mund të jetë subjekt i një urdhrit për paraqitjen e të dhënave për informacionin e tillë të abonuesit që ka të bëjë me shërbimet që ofrohen nga një ofrues shërbimi në territor.</a:t>
            </a:r>
          </a:p>
          <a:p>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smtClean="0"/>
          </a:p>
        </p:txBody>
      </p:sp>
    </p:spTree>
    <p:extLst>
      <p:ext uri="{BB962C8B-B14F-4D97-AF65-F5344CB8AC3E}">
        <p14:creationId xmlns:p14="http://schemas.microsoft.com/office/powerpoint/2010/main" xmlns="" val="41784824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Në anën e majtë, ky slajd tregon tekstin e Nenit 18 të Konventës së Budapestit me një element të theksuar</a:t>
            </a:r>
            <a:r>
              <a:rPr lang="sq-AL" b="0"/>
              <a:t> (“</a:t>
            </a:r>
            <a:r>
              <a:rPr lang="sq-AL" sz="1200" b="0">
                <a:solidFill>
                  <a:srgbClr val="FF0000"/>
                </a:solidFill>
                <a:latin typeface="+mj-lt"/>
              </a:rPr>
              <a:t>posedimi ose kontrolli i ofruesit të shërbimeve</a:t>
            </a:r>
            <a:r>
              <a:rPr lang="sq-AL"/>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Në anën e djathtë, ky slajd ofron një shpjegim të elementit të theksuar. </a:t>
            </a:r>
          </a:p>
          <a:p>
            <a:endParaRPr lang="x-none" dirty="0"/>
          </a:p>
          <a:p>
            <a:pPr marL="0" marR="0" indent="0" algn="l" defTabSz="457200" rtl="0" eaLnBrk="0" fontAlgn="base" latinLnBrk="0" hangingPunct="0">
              <a:lnSpc>
                <a:spcPct val="100000"/>
              </a:lnSpc>
              <a:spcBef>
                <a:spcPct val="30000"/>
              </a:spcBef>
              <a:spcAft>
                <a:spcPct val="0"/>
              </a:spcAft>
              <a:buClrTx/>
              <a:buSzTx/>
              <a:buFontTx/>
              <a:buNone/>
              <a:tabLst/>
              <a:defRPr/>
            </a:pPr>
            <a:r>
              <a:rPr lang="sq-AL"/>
              <a:t>Autoriteti kompetent mund të urdhërojë një ofrues të shërbimit vetëm të prodhojë informacion abonuesish kur informacioni i tillë i abonuesit është në posedim ose në kontrollin e një ofruesi të tillë të shërbimit.</a:t>
            </a:r>
            <a:r>
              <a:rPr lang="sq-AL" baseline="0"/>
              <a:t> Ky slajd bën dallimin ndërmjet posedimit (d.m.th. posedimit fizik) dhe kontrollit (d.m.th. kontrolli i lirë i informacionit, edhe nëse mund të mos jenë në zotërimin e tyre fizik).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smtClean="0"/>
          </a:p>
        </p:txBody>
      </p:sp>
    </p:spTree>
    <p:extLst>
      <p:ext uri="{BB962C8B-B14F-4D97-AF65-F5344CB8AC3E}">
        <p14:creationId xmlns:p14="http://schemas.microsoft.com/office/powerpoint/2010/main" xmlns="" val="15954446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Përgjigja e saktë është c) Grumbullimi në kohë reale i të dhënave të trafikut.</a:t>
            </a:r>
            <a:r>
              <a:rPr lang="sq-AL" b="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b="0"/>
              <a:t>Kjo sepse qëllimi i nenit 18 është i kufizuar në të dhënat e ruajtura kompjuterike dhe të dhënat e abonuesit dhe nuk do të mundësonte mbledhjen ose përgjimin në kohë reale, për të cilat do të duhej të ushtroheshin Nenet 20 dhe 21.</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smtClean="0"/>
          </a:p>
        </p:txBody>
      </p:sp>
    </p:spTree>
    <p:extLst>
      <p:ext uri="{BB962C8B-B14F-4D97-AF65-F5344CB8AC3E}">
        <p14:creationId xmlns:p14="http://schemas.microsoft.com/office/powerpoint/2010/main" xmlns="" val="3405267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sz="1200"/>
              <a:t>Ky slajd përshkruan objektivat e kësaj seance. Ai nënvizon atë që pjesëmarrësit duhet të presin të mësojnë nga slajdet. Pjesëmarrësit mund të informohen se ky slajd do të rishikohet në fund të seancës për të vlerësuar nëse janë përmbushur objektivat. </a:t>
            </a:r>
          </a:p>
          <a:p>
            <a:endParaRPr lang="en-GB" sz="1200" dirty="0"/>
          </a:p>
          <a:p>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smtClean="0"/>
          </a:p>
        </p:txBody>
      </p:sp>
    </p:spTree>
    <p:extLst>
      <p:ext uri="{BB962C8B-B14F-4D97-AF65-F5344CB8AC3E}">
        <p14:creationId xmlns:p14="http://schemas.microsoft.com/office/powerpoint/2010/main" xmlns="" val="3994166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Përgjigja e saktë është c) Grumbullimi në kohë reale i të dhënave të trafikut.</a:t>
            </a:r>
            <a:r>
              <a:rPr lang="sq-AL" b="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b="0"/>
              <a:t>Kjo sepse qëllimi i nenit 18 është i kufizuar në të dhënat e ruajtura kompjuterike dhe të dhënat e abonuesit dhe nuk do të mundësonte mbledhjen ose përgjimin në kohë reale, për të cilat do të duhej të ushtroheshin Nenet 20 dhe 21.</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smtClean="0"/>
          </a:p>
        </p:txBody>
      </p:sp>
    </p:spTree>
    <p:extLst>
      <p:ext uri="{BB962C8B-B14F-4D97-AF65-F5344CB8AC3E}">
        <p14:creationId xmlns:p14="http://schemas.microsoft.com/office/powerpoint/2010/main" xmlns="" val="15899809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Pjesa e tretë do të sigurojë një pasqyrë të bashkëpunimit me ofruesit e shërbimeve të huaja në lidhje me marrjen e të dhënave (d.m.th. marrja e provave elektronike nga ofruesit e shërbimeve të cilët nuk kanë një prani ligjore në vend duke kërkuar provat).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smtClean="0"/>
          </a:p>
        </p:txBody>
      </p:sp>
    </p:spTree>
    <p:extLst>
      <p:ext uri="{BB962C8B-B14F-4D97-AF65-F5344CB8AC3E}">
        <p14:creationId xmlns:p14="http://schemas.microsoft.com/office/powerpoint/2010/main" xmlns="" val="14092432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sq-AL"/>
              <a:t>Duke pasur parasysh natyrën globale të internetit, nuk është e pazakontë që ndonjë ofrues i shërbimeve të bëjë shërbimet e tij të disponueshme në juridiksione ku nuk ka prani ligjore. Për shembull:</a:t>
            </a:r>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Google ka zyra në 40 vende</a:t>
            </a:r>
          </a:p>
          <a:p>
            <a:r>
              <a:rPr lang="sq-AL"/>
              <a:t>Facebook ka zyra në 35 vende</a:t>
            </a:r>
          </a:p>
          <a:p>
            <a:r>
              <a:rPr lang="sq-AL"/>
              <a:t>Twitter ka zyra në 19 vende</a:t>
            </a:r>
          </a:p>
          <a:p>
            <a:endParaRPr lang="en-US" dirty="0"/>
          </a:p>
          <a:p>
            <a:r>
              <a:rPr lang="sq-AL"/>
              <a:t>Ky numër është shumë më pak se numri i vendeve në të cilat veprojnë këto platforma.</a:t>
            </a:r>
          </a:p>
          <a:p>
            <a:endParaRPr lang="en-US" dirty="0"/>
          </a:p>
          <a:p>
            <a:r>
              <a:rPr lang="sq-AL"/>
              <a:t>Duke pasur parasysh parimet ligjore tradicionale dhe normat e së drejtës ndërkombëtare, ka tendencë të jetë një sfidë për shumë vende për të ndërtuar në mënyrë efektive juridiksionin me krah të gjatë. Ky slajd nxjerr në pah disa opsione në dispozicion për bashkëpunim me ofruesit e shërbimeve të huaja, përkatësisht:</a:t>
            </a:r>
          </a:p>
          <a:p>
            <a:pPr marL="800100" lvl="1" indent="-342900" algn="just">
              <a:buFont typeface="Wingdings" pitchFamily="2" charset="2"/>
              <a:buChar char="ü"/>
              <a:defRPr/>
            </a:pPr>
            <a:r>
              <a:rPr lang="sq-AL" sz="1200"/>
              <a:t>Kornizat e NJN-së</a:t>
            </a:r>
          </a:p>
          <a:p>
            <a:pPr marL="800100" lvl="1" indent="-342900" algn="just">
              <a:buFont typeface="Wingdings" pitchFamily="2" charset="2"/>
              <a:buChar char="ü"/>
              <a:defRPr/>
            </a:pPr>
            <a:r>
              <a:rPr lang="sq-AL" sz="1200"/>
              <a:t>Kërkesat emergjente për zbulim</a:t>
            </a:r>
          </a:p>
          <a:p>
            <a:pPr marL="800100" lvl="1" indent="-342900" algn="just">
              <a:buFont typeface="Wingdings" pitchFamily="2" charset="2"/>
              <a:buChar char="ü"/>
              <a:defRPr/>
            </a:pPr>
            <a:r>
              <a:rPr lang="sq-AL" sz="1200"/>
              <a:t>Urdhri i paraqitjes së të dhënave</a:t>
            </a:r>
          </a:p>
          <a:p>
            <a:pPr marL="800100" lvl="1" indent="-342900" algn="just">
              <a:buFont typeface="Wingdings" pitchFamily="2" charset="2"/>
              <a:buChar char="ü"/>
              <a:defRPr/>
            </a:pPr>
            <a:r>
              <a:rPr lang="sq-AL" sz="1200"/>
              <a:t>Qasja ndërkufitare me pëlqim</a:t>
            </a:r>
          </a:p>
          <a:p>
            <a:pPr marL="800100" lvl="1" indent="-342900" algn="just">
              <a:buFont typeface="Wingdings" pitchFamily="2" charset="2"/>
              <a:buChar char="ü"/>
              <a:defRPr/>
            </a:pPr>
            <a:r>
              <a:rPr lang="sq-AL" sz="1200"/>
              <a:t>Bashkëpunimi vullnetar </a:t>
            </a:r>
          </a:p>
          <a:p>
            <a:endParaRPr lang="en-US" dirty="0"/>
          </a:p>
          <a:p>
            <a:endParaRPr lang="en-US" dirty="0"/>
          </a:p>
          <a:p>
            <a:r>
              <a:rPr lang="sq-AL"/>
              <a:t>Ana e djathtë e slajdit prezanton bashkëpunimin përmes kornizave të NJN-së. Kornizat e NJN-së (zakonisht të njohura si traktate të ndihmës juridike të ndërsjellë) mund të përdoren për të kërkuar bashkëpunim nga ofruesit e shërbimeve të huaja. Kjo zakonisht do të përfshinte një autoritet qendror të shtetit kërkues që bën një kërkesë zyrtare për ndihmë reciproke tek autoriteti qendror i shtetit që ka marrë kërkesën. Autoriteti qendror i shtetit që merr kërkesën atëherë do të ushtrojë kompetencat e brendshme procedurale në përputhje me ligjin e brendshëm dhe do të marrë provat nga ofruesi i shërbimit. Sapo të merret ky informacion, ai do t'i transmetohet autoritetit qendror të shtetit kërkues.</a:t>
            </a:r>
          </a:p>
          <a:p>
            <a:endParaRPr lang="en-US" dirty="0"/>
          </a:p>
          <a:p>
            <a:r>
              <a:rPr lang="sq-AL"/>
              <a:t>Ndërsa kornizat e NJN-së janë mekanizëm ligjërisht i detyrueshëm për të detyruar ofruesit e shërbimeve të huaja, ato priren të jenë relativisht të ngadalta dhe të vështira.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smtClean="0"/>
          </a:p>
        </p:txBody>
      </p:sp>
    </p:spTree>
    <p:extLst>
      <p:ext uri="{BB962C8B-B14F-4D97-AF65-F5344CB8AC3E}">
        <p14:creationId xmlns:p14="http://schemas.microsoft.com/office/powerpoint/2010/main" xmlns="" val="9949009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tregon se sa ofrues të shërbimeve globale si Google, Facebook dhe Twitter kërkojnë një kërkesë të bërë në përputhje me një traktat të ndihmës juridike të ndërsjellë për të zbuluar informacionin e abonuesit.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smtClean="0"/>
          </a:p>
        </p:txBody>
      </p:sp>
    </p:spTree>
    <p:extLst>
      <p:ext uri="{BB962C8B-B14F-4D97-AF65-F5344CB8AC3E}">
        <p14:creationId xmlns:p14="http://schemas.microsoft.com/office/powerpoint/2010/main" xmlns="" val="5331301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b="0"/>
              <a:t>Këto slajde shpjegojnë se si kërkesat për zbulimin emergjent mund të përdoren për të bashkëpunuar me ofruesit e shërbimeve të huaja. </a:t>
            </a:r>
          </a:p>
          <a:p>
            <a:endParaRPr lang="en-US" dirty="0"/>
          </a:p>
          <a:p>
            <a:endParaRPr lang="en-US" dirty="0"/>
          </a:p>
          <a:p>
            <a:r>
              <a:rPr lang="sq-AL"/>
              <a:t>Siç është përmendur në një prezantim të mëparshëm, procesi për marrjen e informacionit me traktatet e ndihmës juridike të ndërsjellë mund të jetë mjaft i ngadaltë dhe mund të mos jetë i përshtatshëm për rastet e urgjencës. Shumë ofrues të shërbimeve globale zbulojnë të dhëna në raste emergjente madje edhe mungesën e një kërkese të bërë në përputhje me një traktat të ndihmës juridike të ndërsjellë. Kërkesa të tilla duhet të tregojnë se zbulimi është i nevojshëm për të parandaluar vdekjen ose lëndimin e rëndë trupor - megjithëse ofrues të ndryshëm të shërbimeve kanë kritere të ndryshme për zbulimin në raste emergjente. Është e rëndësishme të theksohet se zbulimi në emergjenca, ndryshe nga një kërkesë për zbulim e bërë në përputhje me një TNJN, nuk është ligjërisht e detyrueshme për ofruesit e shërbimeve të huaja.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smtClean="0"/>
          </a:p>
        </p:txBody>
      </p:sp>
    </p:spTree>
    <p:extLst>
      <p:ext uri="{BB962C8B-B14F-4D97-AF65-F5344CB8AC3E}">
        <p14:creationId xmlns:p14="http://schemas.microsoft.com/office/powerpoint/2010/main" xmlns="" val="11885830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tregon modelin e Formularit të Kërkesës për Zbulimin Emergjent për Google. Trajneri mund të kalojë  me pjesëmarrësit në secilën nga fushat e kërkuara për të demonstruar, si një shembull, se çfarë lloj informacioni duhet të ndahet me një ofrues të shërbimit kur bën një kërkesë për zbulim emergjent.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smtClean="0"/>
          </a:p>
        </p:txBody>
      </p:sp>
    </p:spTree>
    <p:extLst>
      <p:ext uri="{BB962C8B-B14F-4D97-AF65-F5344CB8AC3E}">
        <p14:creationId xmlns:p14="http://schemas.microsoft.com/office/powerpoint/2010/main" xmlns="" val="26955535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tregon modelin e Formularit të Kërkesës për Zbulimin Emergjent për Google. Trajneri mund të kalojë  me pjesëmarrësit në secilën nga fushat e kërkuara për të demonstruar, si një shembull, se çfarë lloj informacioni duhet të ndahet me një ofrues të shërbimit kur bën një kërkesë për zbulim emergjent.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smtClean="0"/>
          </a:p>
        </p:txBody>
      </p:sp>
    </p:spTree>
    <p:extLst>
      <p:ext uri="{BB962C8B-B14F-4D97-AF65-F5344CB8AC3E}">
        <p14:creationId xmlns:p14="http://schemas.microsoft.com/office/powerpoint/2010/main" xmlns="" val="9962929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tregon modelin e Formularit të Kërkesës për Zbulimin Emergjent për Google. Trajneri mund të kalojë  me pjesëmarrësit në secilën nga fushat e kërkuara për të demonstruar, si një shembull, se çfarë lloj informacioni duhet të ndahet me një ofrues të shërbimit kur bën një kërkesë për zbulim emergjent.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smtClean="0"/>
          </a:p>
        </p:txBody>
      </p:sp>
    </p:spTree>
    <p:extLst>
      <p:ext uri="{BB962C8B-B14F-4D97-AF65-F5344CB8AC3E}">
        <p14:creationId xmlns:p14="http://schemas.microsoft.com/office/powerpoint/2010/main" xmlns="" val="36534129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Ky slajd tregon modelin e Formularit të Kërkesës për Zbulimin Emergjent për Apple. Trajneri mund të kalojë  me pjesëmarrësit në secilën nga fushat e kërkuara për të demonstruar, si një shembull, se çfarë lloj informacioni duhet të ndahet me një ofrues të shërbimit kur bën një kërkesë për zbulim emergjent.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smtClean="0"/>
          </a:p>
        </p:txBody>
      </p:sp>
    </p:spTree>
    <p:extLst>
      <p:ext uri="{BB962C8B-B14F-4D97-AF65-F5344CB8AC3E}">
        <p14:creationId xmlns:p14="http://schemas.microsoft.com/office/powerpoint/2010/main" xmlns="" val="26397711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Ky slajd tregon modelin e Formularit të Kërkesës për Zbulimin Emergjent për Apple. Trajneri mund të kalojë  me pjesëmarrësit në secilën nga fushat e kërkuara për të demonstruar, si një shembull, se çfarë lloj informacioni duhet të ndahet me një ofrues të shërbimit kur bën një kërkesë për zbulim emergjent. </a:t>
            </a:r>
          </a:p>
          <a:p>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smtClean="0"/>
          </a:p>
        </p:txBody>
      </p:sp>
    </p:spTree>
    <p:extLst>
      <p:ext uri="{BB962C8B-B14F-4D97-AF65-F5344CB8AC3E}">
        <p14:creationId xmlns:p14="http://schemas.microsoft.com/office/powerpoint/2010/main" xmlns="" val="11146030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Pjesa e parë do të rishikojë kuptimin e termave kryesorë, përkatësisht "ofruesi i shërbimit", "të dhënat e trafikut", "informacioni i abonuesit" dhe "të dhënat e përmbajtjes", të cilat do të përdoren gjatë gjithë seancës.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smtClean="0"/>
          </a:p>
        </p:txBody>
      </p:sp>
    </p:spTree>
    <p:extLst>
      <p:ext uri="{BB962C8B-B14F-4D97-AF65-F5344CB8AC3E}">
        <p14:creationId xmlns:p14="http://schemas.microsoft.com/office/powerpoint/2010/main" xmlns="" val="6052394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Trajneri duhet të përdorë këto slajde për të kryer një demonstrim të mënyrës se si funksionon portali i Kërkesës Emergjente në Facebook.</a:t>
            </a:r>
          </a:p>
          <a:p>
            <a:endParaRPr lang="en-US" dirty="0"/>
          </a:p>
          <a:p>
            <a:r>
              <a:rPr lang="sq-AL"/>
              <a:t>Trajneri duhet të shpjegojë se ky portal është i disponueshëm vetëm për agjentët e zbatimit të ligjit që përdorin adresat e miratuara të emailit.</a:t>
            </a:r>
          </a:p>
          <a:p>
            <a:endParaRPr lang="en-US" dirty="0"/>
          </a:p>
          <a:p>
            <a:r>
              <a:rPr lang="sq-AL"/>
              <a:t>Në këtë pamje të ekranit, zyrtari i zbatimit të ligjit duhet së pari të kërkojë qasje, e cila jepet vetëm për periudha prej një ore secila.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smtClean="0"/>
          </a:p>
        </p:txBody>
      </p:sp>
    </p:spTree>
    <p:extLst>
      <p:ext uri="{BB962C8B-B14F-4D97-AF65-F5344CB8AC3E}">
        <p14:creationId xmlns:p14="http://schemas.microsoft.com/office/powerpoint/2010/main" xmlns="" val="22278734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Pasi zyrtarit të zbatimit të ligjit i lejohet qasja në portal, ata duhet të zgjedhin "Bëni një Kërkesë Regjistrimi" dhe pastaj të plotësojnë formularin, duke dhënë informacion në lidhje me procesin ligjor (p.sh. urdhrin e gjykatës ose ndryshe), të zgjedhin natyrën e çështjes, të identifikojnë llogarinë e Facebook ose Instagram dhe datën në të cilën është identifikuar llogaria, të jepet një kohëzgjatje për të cilën kërkohen regjistrimet, dhe e rëndësishme, të paraqitet konteksti shtesë. </a:t>
            </a:r>
          </a:p>
          <a:p>
            <a:endParaRPr lang="en-US" dirty="0"/>
          </a:p>
          <a:p>
            <a:r>
              <a:rPr lang="sq-AL"/>
              <a:t>(formulari vazhdon në slajdin tjetër)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smtClean="0"/>
          </a:p>
        </p:txBody>
      </p:sp>
    </p:spTree>
    <p:extLst>
      <p:ext uri="{BB962C8B-B14F-4D97-AF65-F5344CB8AC3E}">
        <p14:creationId xmlns:p14="http://schemas.microsoft.com/office/powerpoint/2010/main" xmlns="" val="20766044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tregon opsionet e disponueshme kur bëni një kërkesë emergjence. Trajneri duhet të shpjegojë se fushëveprimi i kërkesave emergjente është i kufizuar dhe do të mbulonte raste të tilla si ato të renditura në ekran. </a:t>
            </a:r>
          </a:p>
          <a:p>
            <a:endParaRPr lang="en-US" dirty="0"/>
          </a:p>
          <a:p>
            <a:r>
              <a:rPr lang="sq-AL"/>
              <a:t>(formulari vazhdon në slajdin tjetër)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smtClean="0"/>
          </a:p>
        </p:txBody>
      </p:sp>
    </p:spTree>
    <p:extLst>
      <p:ext uri="{BB962C8B-B14F-4D97-AF65-F5344CB8AC3E}">
        <p14:creationId xmlns:p14="http://schemas.microsoft.com/office/powerpoint/2010/main" xmlns="" val="33716200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Zyrtarit të zbatimit të ligjit do t'i kërkohet të bashkëngjisë dokumentacionin përkatës i cili mund të përfshijë materiale mbështetëse të tilla si ato të renditura në slajd.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smtClean="0"/>
          </a:p>
        </p:txBody>
      </p:sp>
    </p:spTree>
    <p:extLst>
      <p:ext uri="{BB962C8B-B14F-4D97-AF65-F5344CB8AC3E}">
        <p14:creationId xmlns:p14="http://schemas.microsoft.com/office/powerpoint/2010/main" xmlns="" val="22572213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Përgjigjja e saktë është: </a:t>
            </a:r>
            <a:r>
              <a:rPr lang="sq-AL" b="1"/>
              <a:t>E pasaktë.</a:t>
            </a:r>
            <a:r>
              <a:rPr lang="sq-AL"/>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sz="1200" b="0">
                <a:solidFill>
                  <a:srgbClr val="FF0000"/>
                </a:solidFill>
              </a:rPr>
              <a:t>Shumë ofrues të shërbimeve globale zbulojnë të dhëna në bazë të një kërkese për zbulimin emergjent, edhe nëse vendi në të cilin janë të vendosur nuk ka një TNJN me vendin i cili bën kërkesën për zbulimin emergjent.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smtClean="0"/>
          </a:p>
        </p:txBody>
      </p:sp>
    </p:spTree>
    <p:extLst>
      <p:ext uri="{BB962C8B-B14F-4D97-AF65-F5344CB8AC3E}">
        <p14:creationId xmlns:p14="http://schemas.microsoft.com/office/powerpoint/2010/main" xmlns="" val="215059029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sq-AL" b="0"/>
              <a:t>Këto slajde shpjegojnë se si urdhrat e paraqitjes së të dhënave mund të përdoren për të bashkëpunuar me ofruesit e shërbimeve të huaja. </a:t>
            </a:r>
          </a:p>
          <a:p>
            <a:endParaRPr lang="en-US" b="0" dirty="0"/>
          </a:p>
          <a:p>
            <a:endParaRPr lang="en-US" b="0" dirty="0"/>
          </a:p>
          <a:p>
            <a:r>
              <a:rPr lang="sq-AL"/>
              <a:t>Në anën e majtë, ky slajd tregon tekstin e Nenit 18 të Konventës së Budapestit me një element të theksuar</a:t>
            </a:r>
            <a:r>
              <a:rPr lang="sq-AL" b="0"/>
              <a:t> (“</a:t>
            </a:r>
            <a:r>
              <a:rPr lang="sq-AL" sz="1200" b="0">
                <a:solidFill>
                  <a:srgbClr val="FF0000"/>
                </a:solidFill>
                <a:latin typeface="+mj-lt"/>
              </a:rPr>
              <a:t>ofrimi i shërbimit të tij në territor</a:t>
            </a:r>
            <a:r>
              <a:rPr lang="sq-AL"/>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Në anën e djathtë, ky slajd ofron një shpjegim të elementit të theksuar. </a:t>
            </a:r>
          </a:p>
          <a:p>
            <a:endParaRPr lang="en-US"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sq-AL"/>
              <a:t>Neni 18,1, b ka një fushë më të kufizuar krahasuar me Nenin 18,1, a, në kuptimin që zbatohet vetëm për ofruesit e shërbimeve; dhe kështu nuk vlen për asnjë person fizik ose juridik që nuk bie nën përkufizimin e ofruesve të shërbimeve.</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sq-AL" sz="1200" baseline="0">
                <a:solidFill>
                  <a:schemeClr val="tx1"/>
                </a:solidFill>
                <a:latin typeface="+mn-lt"/>
                <a:ea typeface="+mn-ea"/>
                <a:cs typeface="+mn-cs"/>
              </a:rPr>
              <a:t>Sidoqoftë, nuk është i kufizuar për sa i përket vendndodhjes fizike të ofruesit të shërbimit dhe zbatohet për aq kohë sa ofruesi i shërbimit po ofron shërbime në territorin e Palës.</a:t>
            </a:r>
          </a:p>
          <a:p>
            <a:endParaRPr lang="en-US" dirty="0"/>
          </a:p>
          <a:p>
            <a:r>
              <a:rPr lang="sq-AL"/>
              <a:t>Slajdi rendit disa nga faktorët përcaktues që duhet të merren parasysh kur vlerësohet nëse një ofrues i shërbimit po ofron shërbime në një territor të caktuar</a:t>
            </a:r>
            <a:r>
              <a:rPr lang="sq-AL" baseline="0"/>
              <a:t>.</a:t>
            </a:r>
          </a:p>
          <a:p>
            <a:endParaRPr lang="en-US" baseline="0" dirty="0"/>
          </a:p>
          <a:p>
            <a:r>
              <a:rPr lang="sq-AL" baseline="0"/>
              <a:t>Trajneri pastaj mund t'i referohet Shënimit Udhëzues për Nenin 18 (shih slajdin tjetër)</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smtClean="0"/>
          </a:p>
        </p:txBody>
      </p:sp>
    </p:spTree>
    <p:extLst>
      <p:ext uri="{BB962C8B-B14F-4D97-AF65-F5344CB8AC3E}">
        <p14:creationId xmlns:p14="http://schemas.microsoft.com/office/powerpoint/2010/main" xmlns="" val="38314549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b="0"/>
              <a:t>Ky slajd tregon një pamje të ekranit të Shënimit Udhëzues për Nenin 18, i cili shtjellon se si kompetenca sipas Nenit 18.1.b mund të përdoret për të kërkuar prodhimin e informacionit të abonuesit nga ofruesit e shërbimeve që nuk kanë një prani ligjore në një vend të caktuar.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smtClean="0"/>
          </a:p>
        </p:txBody>
      </p:sp>
    </p:spTree>
    <p:extLst>
      <p:ext uri="{BB962C8B-B14F-4D97-AF65-F5344CB8AC3E}">
        <p14:creationId xmlns:p14="http://schemas.microsoft.com/office/powerpoint/2010/main" xmlns="" val="26947813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tregon se si neni 18.1.b. lejon kërkimin e bashkëpunimit të drejtpërdrejtë nga ofruesit e shërbimeve të huaja duke lëshuar urdhra prodhimi për informacionin e abonuesit.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smtClean="0"/>
          </a:p>
        </p:txBody>
      </p:sp>
    </p:spTree>
    <p:extLst>
      <p:ext uri="{BB962C8B-B14F-4D97-AF65-F5344CB8AC3E}">
        <p14:creationId xmlns:p14="http://schemas.microsoft.com/office/powerpoint/2010/main" xmlns="" val="29526316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b="0"/>
              <a:t>Përgjigja e saktë është b) Të dhëna për trafikun e një ofruesi të huaj shërbimi</a:t>
            </a:r>
            <a:r>
              <a:rPr lang="sq-AL"/>
              <a:t>.</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b="0"/>
              <a:t>Kjo sepse qëllimi i Nenit 18.1.b lidhet vetëm me informacionin e abonuesit dhe nuk do të mundësonte kërkimin e paraqitjes së të dhënave të trafikut nga një ofrues i shërbimit të huaj.</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b="0"/>
              <a:t>Opsionet e mbetura përfshihen në nenin 181.a. dhe 18.1.b.</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smtClean="0"/>
          </a:p>
        </p:txBody>
      </p:sp>
    </p:spTree>
    <p:extLst>
      <p:ext uri="{BB962C8B-B14F-4D97-AF65-F5344CB8AC3E}">
        <p14:creationId xmlns:p14="http://schemas.microsoft.com/office/powerpoint/2010/main" xmlns="" val="12414667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b="0"/>
              <a:t>Këto slajde shpjegojnë se si dispozitat e qasjes ndërkufitare mund të përdoren për të bashkëpunuar me ofruesit e shërbimeve të huaja. </a:t>
            </a:r>
          </a:p>
          <a:p>
            <a:endParaRPr lang="en-US" b="0" dirty="0"/>
          </a:p>
          <a:p>
            <a:r>
              <a:rPr lang="sq-AL"/>
              <a:t>Në anën e majtë, ky slajd tregon tekstin e Nenit 32 të Konventës së Budapestit me një element të theksuar (“pa autorizimin e palës tjetër”).</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Në anën e djathtë, ky slajd ofron një shpjegim të elementit të theksuar. </a:t>
            </a:r>
          </a:p>
          <a:p>
            <a:endParaRPr lang="en-US" baseline="0" dirty="0"/>
          </a:p>
          <a:p>
            <a:r>
              <a:rPr lang="sq-AL"/>
              <a:t>Trajneri duhet të theksojë që ndërsa shumica e dispozitave të bashkëpunimit ndërkombëtar të Konventës së Budapestit kërkojnë autorizimin e një shteti tjetër, neni 32 është i ndryshëm në atë që mund të përdoret për të marrë prova elektronike nga një juridiksion tjetër edhe nëse shteti që ka prova të tilla nuk jep autorizimin e tij.</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smtClean="0"/>
          </a:p>
        </p:txBody>
      </p:sp>
    </p:spTree>
    <p:extLst>
      <p:ext uri="{BB962C8B-B14F-4D97-AF65-F5344CB8AC3E}">
        <p14:creationId xmlns:p14="http://schemas.microsoft.com/office/powerpoint/2010/main" xmlns="" val="23050582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Në anën e majtë, ky slajd tregon tekstin e Nenit 1.c të Konventës së Budapestit që është përkufizimi i “dhënësit të shërbimeve”.</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Në anën e djathtë, ky slajd ofron një shpjegim të përkufizimit.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Termi ofrues i shërbimeve siç përcaktohet në Konventën e Budapestit përfshin një kategori të gjerë personash që luajnë një rol të veçantë në lidhje me komunikimin ose përpunimin e të dhënave në sistemet kompjuterike.  Ai përfshin njësi private dhe publike, mbulon ofrimin e shërbimeve për një grup të mbyllur ose për shërbimet publike, falas ose me pagesë.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smtClean="0"/>
          </a:p>
        </p:txBody>
      </p:sp>
    </p:spTree>
    <p:extLst>
      <p:ext uri="{BB962C8B-B14F-4D97-AF65-F5344CB8AC3E}">
        <p14:creationId xmlns:p14="http://schemas.microsoft.com/office/powerpoint/2010/main" xmlns="" val="21440620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Në anën e majtë, ky slajd tregon tekstin e Nenit 32 të Konventës së Budapestit me një element të theksuar (“</a:t>
            </a:r>
            <a:r>
              <a:rPr lang="sq-AL" b="0"/>
              <a:t>publikisht në dispozicion (burim i hapur).... Pavarësisht se ku janë ruajtur të dhënat”)</a:t>
            </a:r>
            <a:r>
              <a:rPr lang="sq-AL"/>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Në anën e djathtë, ky slajd ofron një shpjegim të elementit të theksuar. </a:t>
            </a:r>
          </a:p>
          <a:p>
            <a:endParaRPr lang="en-US" baseline="0" dirty="0"/>
          </a:p>
          <a:p>
            <a:r>
              <a:rPr lang="sq-AL"/>
              <a:t>Ky është një nga kushtet që lejon qasjen ndërkufitare në të dhëna pa autorizimin e palës ku janë ruajtur të dhënat - d.m.th. që të dhënat janë të dhëna të disponueshme për publikun (burim i hapur). Slajdet shpjegojnë se nëse një pjesë e një faqe në internet është e mbyllur për publikun e gjerë, atëherë ajo nuk konsiderohet e disponueshme nga publiku për qëllimet e Nenit 32.a. Të dhënat e vendndodhjes gjeografike të të dhënave janë të parëndësishme kur keni qasje në të dhëna të disponueshme për publikun - kështu që është e parëndësishme nëse ato ruhen brenda ose jashtë një pale të Konventës së Budapestit.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smtClean="0"/>
          </a:p>
        </p:txBody>
      </p:sp>
    </p:spTree>
    <p:extLst>
      <p:ext uri="{BB962C8B-B14F-4D97-AF65-F5344CB8AC3E}">
        <p14:creationId xmlns:p14="http://schemas.microsoft.com/office/powerpoint/2010/main" xmlns="" val="281491404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Në anën e majtë, ky slajd tregon tekstin e Nenit 32 të Konventës së Budapestit me një element të theksuar (“të dhëna të ruajtura kompjuterike të vendosura në një palë tjetër”).</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Në anën e djathtë, ky slajd ofron një shpjegim të elementit të theksuar. </a:t>
            </a:r>
          </a:p>
          <a:p>
            <a:endParaRPr lang="en-US" baseline="0" dirty="0"/>
          </a:p>
          <a:p>
            <a:r>
              <a:rPr lang="sq-AL"/>
              <a:t>Ndryshe nga kompetenca për të hyrë në të dhëna të disponueshme për publikun, e cila mund të ushtrohet në lidhje me të dhënat e ruajtura kudo, kompetenca për të hyrë në të dhëna me pëlqim janë të disponueshme vetëm kur të dhënat e kërkuara ndodhen në një palë tjetër të Konventës së Budapestit.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smtClean="0"/>
          </a:p>
        </p:txBody>
      </p:sp>
    </p:spTree>
    <p:extLst>
      <p:ext uri="{BB962C8B-B14F-4D97-AF65-F5344CB8AC3E}">
        <p14:creationId xmlns:p14="http://schemas.microsoft.com/office/powerpoint/2010/main" xmlns="" val="145478861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Në anën e majtë, ky slajd tregon tekstin e Nenit 32 të Konventës së Budapestit me një element të theksuar (“pëlqimi i ligjshëm dhe vullnetar”).</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Në anën e djathtë, ky slajd ofron një shpjegim të elementit të theksuar. </a:t>
            </a:r>
          </a:p>
          <a:p>
            <a:endParaRPr lang="en-US" baseline="0" dirty="0"/>
          </a:p>
          <a:p>
            <a:r>
              <a:rPr lang="sq-AL"/>
              <a:t>Kompetenca për qasje në të dhënat ndërkufitare të të dhënave mund të ushtrohet në bazë të pëlqimit të ligjshëm dhe vullnetar të marrë nga personi i cili ka autoritetin për zbulimin e të dhënave. Slajdi shpjegon fushën e termit pëlqim të ligjshëm dhe vullnetar dhe se si mund të përdoret për të marrë të dhëna nga ofruesit e shërbimeve të huaja pa kaluar nëpër kanale të ndihmës së ndërsjellë. Është e rëndësishme të theksohet se në shumë juridiksione, marrëveshja për "kushtet e përgjithshme të shërbimit" të ofruesve të shërbimeve mund të mos kualifikohet si pëlqim specifik, i qartë që do të kërkohej për të mundësuar zbulimin e informacionit për qeveritë e huaja.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smtClean="0"/>
          </a:p>
        </p:txBody>
      </p:sp>
    </p:spTree>
    <p:extLst>
      <p:ext uri="{BB962C8B-B14F-4D97-AF65-F5344CB8AC3E}">
        <p14:creationId xmlns:p14="http://schemas.microsoft.com/office/powerpoint/2010/main" xmlns="" val="181168049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Në anën e majtë, ky slajd tregon tekstin e Nenit 32 të Konventës së Budapestit me një element të theksuar</a:t>
            </a:r>
            <a:r>
              <a:rPr lang="sq-AL" b="0"/>
              <a:t> (“</a:t>
            </a:r>
            <a:r>
              <a:rPr lang="sq-AL" sz="1200" b="0">
                <a:solidFill>
                  <a:srgbClr val="FF0000"/>
                </a:solidFill>
              </a:rPr>
              <a:t>personi i cili ka autoritetin e ligjshëm për zbulimin e të dhënave</a:t>
            </a:r>
            <a:r>
              <a:rPr lang="sq-AL"/>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Në anën e djathtë, ky slajd ofron një shpjegim të elementit të theksuar. </a:t>
            </a:r>
          </a:p>
          <a:p>
            <a:endParaRPr lang="en-US" dirty="0"/>
          </a:p>
          <a:p>
            <a:r>
              <a:rPr lang="sq-AL"/>
              <a:t>Kush është personi që është "i autorizuar ligjërisht" për të zbuluar të dhëna mund të ndryshojë në varësi të rrethanave, natyrës së personit dhe ligjit në fuqi në fjalë. Për shembull, emaili i një personi mund të ruhet në një vend tjetër nga një ofrues i shërbimit, ose një person mund të ruajë me qëllim të dhëna në një vend tjetër. Këta persona mund të marrin të dhënat dhe, me kusht që të kenë autoritetin e ligjshëm, ata mund t'i zbulojnë vullnetarisht të dhënat zyrtarëve të zbatimit të ligjit ose t'u lejojnë zyrtarëve të tillë të kenë qasje në të dhëna, siç parashihet në nenin 32.</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smtClean="0"/>
          </a:p>
        </p:txBody>
      </p:sp>
    </p:spTree>
    <p:extLst>
      <p:ext uri="{BB962C8B-B14F-4D97-AF65-F5344CB8AC3E}">
        <p14:creationId xmlns:p14="http://schemas.microsoft.com/office/powerpoint/2010/main" xmlns="" val="276313858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b="0"/>
              <a:t>Ky slajd shpjegon se si vendet mund të bëjnë kërkesa për zbulim vullnetar të shumë ofruesve të shërbimeve. Këto nuk janë ligjërisht të detyrueshme për ofruesit e shërbimeve të huaja. Slajdi përshkruan disa nga kushtet që mund të kërkojnë ofruesit e shërbimeve të huaja për të zbuluar të dhëna vullnetarisht.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smtClean="0"/>
          </a:p>
        </p:txBody>
      </p:sp>
    </p:spTree>
    <p:extLst>
      <p:ext uri="{BB962C8B-B14F-4D97-AF65-F5344CB8AC3E}">
        <p14:creationId xmlns:p14="http://schemas.microsoft.com/office/powerpoint/2010/main" xmlns="" val="419524773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tregon pamje nga ekrani i politikave të dy ofruesve të shërbimeve për të treguar se ata mund, mbi një bazë vullnetare, të zbulojnë të dhëna në përgjigje të kërkesave të vlefshme ligjore nga jashtë SH.B.A.</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smtClean="0"/>
          </a:p>
        </p:txBody>
      </p:sp>
    </p:spTree>
    <p:extLst>
      <p:ext uri="{BB962C8B-B14F-4D97-AF65-F5344CB8AC3E}">
        <p14:creationId xmlns:p14="http://schemas.microsoft.com/office/powerpoint/2010/main" xmlns="" val="414573695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Përgjigjja e saktë është: </a:t>
            </a:r>
            <a:r>
              <a:rPr lang="sq-AL" b="1"/>
              <a:t>Saktë.</a:t>
            </a:r>
            <a:r>
              <a:rPr lang="sq-AL"/>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sz="1200" b="0">
                <a:solidFill>
                  <a:srgbClr val="FF0000"/>
                </a:solidFill>
              </a:rPr>
              <a:t>Ofruesit e shërbimeve globale ka më shumë të ngjarë të zbulojnë vullnetarisht të dhëna për vendet që janë palë në Konventën e Budapestit, siç zbulojnë studimet e raporteve të tyre të transparencës. Kjo mund të jetë për shkak se vendet që janë palë në Konventën e Budapestit kanë harmonizuar legjislacionet dhe kushtet dhe masat mbrojtëse të përshtatshme, të cilat janë elemente të rëndësishëm që ofruesit e shërbimeve marrin në konsideratë kur përcaktojnë nëse do të bashkëpunojnë vullnetarisht.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endParaRPr lang="en-US" smtClean="0"/>
          </a:p>
        </p:txBody>
      </p:sp>
    </p:spTree>
    <p:extLst>
      <p:ext uri="{BB962C8B-B14F-4D97-AF65-F5344CB8AC3E}">
        <p14:creationId xmlns:p14="http://schemas.microsoft.com/office/powerpoint/2010/main" xmlns="" val="115922761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Përgjigjja e saktë është: </a:t>
            </a:r>
            <a:r>
              <a:rPr lang="sq-AL" b="1"/>
              <a:t>Saktë.</a:t>
            </a:r>
            <a:r>
              <a:rPr lang="sq-AL"/>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sz="1200" b="0">
                <a:solidFill>
                  <a:srgbClr val="FF0000"/>
                </a:solidFill>
              </a:rPr>
              <a:t>Ofruesit e shërbimeve globale ka më shumë të ngjarë të zbulojnë vullnetarisht të dhëna për vendet që janë palë në Konventën e Budapestit, siç zbulojnë studimet e raporteve të tyre të transparencës. Kjo mund të jetë për shkak se vendet që janë palë në Konventën e Budapestit kanë harmonizuar legjislacionet dhe kushtet dhe masat mbrojtëse të përshtatshme, të cilat janë elemente të rëndësishëm që ofruesit e shërbimeve marrin në konsideratë kur përcaktojnë nëse do të bashkëpunojnë vullnetarisht.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smtClean="0"/>
          </a:p>
        </p:txBody>
      </p:sp>
    </p:spTree>
    <p:extLst>
      <p:ext uri="{BB962C8B-B14F-4D97-AF65-F5344CB8AC3E}">
        <p14:creationId xmlns:p14="http://schemas.microsoft.com/office/powerpoint/2010/main" xmlns="" val="212303462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Pjesa e katërt ofron një përmbledhje të shkurtër të bashkëpunimit me ofruesit e shërbimeve të huaja në lidhje me heqjen e përmbajtjes.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51</a:t>
            </a:fld>
            <a:endParaRPr lang="en-US" smtClean="0"/>
          </a:p>
        </p:txBody>
      </p:sp>
    </p:spTree>
    <p:extLst>
      <p:ext uri="{BB962C8B-B14F-4D97-AF65-F5344CB8AC3E}">
        <p14:creationId xmlns:p14="http://schemas.microsoft.com/office/powerpoint/2010/main" xmlns="" val="33136627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ofron disa informacione themelore në lidhje me bazën mbi të cilën bashkëpunojnë ofruesit e shërbimeve të huaja në lidhje me heqjen e të dhënave.</a:t>
            </a:r>
          </a:p>
          <a:p>
            <a:r>
              <a:rPr lang="sq-AL"/>
              <a:t>Ana e djathtë e slajdit rendit kategoritë e zakonshme të përmbajtjes që janë të ndaluara nga shumë ofrues të shërbimit global.</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endParaRPr lang="en-US" smtClean="0"/>
          </a:p>
        </p:txBody>
      </p:sp>
    </p:spTree>
    <p:extLst>
      <p:ext uri="{BB962C8B-B14F-4D97-AF65-F5344CB8AC3E}">
        <p14:creationId xmlns:p14="http://schemas.microsoft.com/office/powerpoint/2010/main" xmlns="" val="1376263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Në anën e majtë, ky slajd tregon tekstin e Nenit 1.d të Konventës së Budapestit që është përkufizimi i “të dhënave të trafikut”.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Në anën e djathtë, ky slajd ofron një shpjegim të përkufizimit.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r>
              <a:rPr lang="sq-AL" sz="1200">
                <a:solidFill>
                  <a:schemeClr val="tx1"/>
                </a:solidFill>
                <a:latin typeface="+mn-lt"/>
                <a:ea typeface="MS PGothic" pitchFamily="34" charset="-128"/>
                <a:cs typeface="ＭＳ Ｐゴシック" charset="0"/>
              </a:rPr>
              <a:t>Të dhënat e trafikut siç përcaktohet në Konventën e Budapestit janë një kategori e të dhënave kompjuterike që i nënshtrohen një regjimi specifik ligjor. Këto të dhëna gjenerohen nga kompjuterët në zinxhirin e komunikimit në mënyrë që të përcjellin një komunikim nga origjina e tij deri në destinacion. Prandaj është ndihmëse për vetë komunikimin. Slajdi përshkruan disa karakteristika kryesore të të dhënave të trafikut.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smtClean="0"/>
          </a:p>
        </p:txBody>
      </p:sp>
    </p:spTree>
    <p:extLst>
      <p:ext uri="{BB962C8B-B14F-4D97-AF65-F5344CB8AC3E}">
        <p14:creationId xmlns:p14="http://schemas.microsoft.com/office/powerpoint/2010/main" xmlns="" val="77290822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Pjesa e majtë e slajdit përshkruan disa nga sfidat të cilat hasen në lidhje me heqjen e përmbajtjes nga ofruesit e shërbimeve të huaja, ndërsa slajdi në të djathtë shpjegon qasjet që priren të funksionojnë dhe qasjet që nuk priren të funksionojnë kur merren me ofruesit e shërbimeve të huaja.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53</a:t>
            </a:fld>
            <a:endParaRPr lang="en-US" smtClean="0"/>
          </a:p>
        </p:txBody>
      </p:sp>
    </p:spTree>
    <p:extLst>
      <p:ext uri="{BB962C8B-B14F-4D97-AF65-F5344CB8AC3E}">
        <p14:creationId xmlns:p14="http://schemas.microsoft.com/office/powerpoint/2010/main" xmlns="" val="111673880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Pjesa e pestë përfshin një studim rasti në lidhje me mënyrën se si bashkëpunimi publik privat mund të shfrytëzohet në një hetim të krimit kibernetik.</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55</a:t>
            </a:fld>
            <a:endParaRPr lang="en-US" smtClean="0"/>
          </a:p>
        </p:txBody>
      </p:sp>
    </p:spTree>
    <p:extLst>
      <p:ext uri="{BB962C8B-B14F-4D97-AF65-F5344CB8AC3E}">
        <p14:creationId xmlns:p14="http://schemas.microsoft.com/office/powerpoint/2010/main" xmlns="" val="6667838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paraqet pjesën e parë të fakteve të rastit që do të trajtohet.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56</a:t>
            </a:fld>
            <a:endParaRPr lang="en-US" smtClean="0"/>
          </a:p>
        </p:txBody>
      </p:sp>
    </p:spTree>
    <p:extLst>
      <p:ext uri="{BB962C8B-B14F-4D97-AF65-F5344CB8AC3E}">
        <p14:creationId xmlns:p14="http://schemas.microsoft.com/office/powerpoint/2010/main" xmlns="" val="288658487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Ky slajd paraqet pjesën e dytë të fakteve të rastit që do të trajtohet.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57</a:t>
            </a:fld>
            <a:endParaRPr lang="en-US" smtClean="0"/>
          </a:p>
        </p:txBody>
      </p:sp>
    </p:spTree>
    <p:extLst>
      <p:ext uri="{BB962C8B-B14F-4D97-AF65-F5344CB8AC3E}">
        <p14:creationId xmlns:p14="http://schemas.microsoft.com/office/powerpoint/2010/main" xmlns="" val="42039576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Ky slajd shtron pyetjet që trajneri duhet të diskutojë me pjesëmarrësit.</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sq-AL"/>
              <a:t>Si do të merreshit me provat në laptopin e Esmeraldës?</a:t>
            </a:r>
          </a:p>
          <a:p>
            <a:pPr marL="0" marR="0" lvl="0" indent="0" algn="l" defTabSz="457200" rtl="0" eaLnBrk="0" fontAlgn="base" latinLnBrk="0" hangingPunct="0">
              <a:lnSpc>
                <a:spcPct val="100000"/>
              </a:lnSpc>
              <a:spcBef>
                <a:spcPct val="30000"/>
              </a:spcBef>
              <a:spcAft>
                <a:spcPct val="0"/>
              </a:spcAft>
              <a:buClrTx/>
              <a:buSzTx/>
              <a:buFontTx/>
              <a:buNone/>
              <a:tabLst/>
              <a:defRPr/>
            </a:pPr>
            <a:r>
              <a:rPr lang="sq-AL" i="1"/>
              <a:t>Trajneri duhet të presë përgjigje që kanë të bëjnë me kërkimin e ruajtjes së të dhënave të ruajtura në kompjuterin e saj dhe të dhënave të ndërlidhura të ruajtura kompjuterike dhe të dhënave të trafikut në dispozicion me ofruesin e shërbimit ose sipas nenit 16 ose nenit 29 të Konventës së Budapestit (në varësi të personit në posedim ose kontroll të të dhënave që kërkohen të ruhen janë në vend ose jo). Për më tepër, mund të merren masa për të sekuestruar dhe siguruar laptopin e Esmeraldës.</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i="1"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i="1"/>
              <a:t>2. Shqyrtoni se si do të gjurmonit Goldberg</a:t>
            </a:r>
          </a:p>
          <a:p>
            <a:pPr marL="0" marR="0" lvl="0" indent="0" algn="l" defTabSz="457200" rtl="0" eaLnBrk="0" fontAlgn="base" latinLnBrk="0" hangingPunct="0">
              <a:lnSpc>
                <a:spcPct val="100000"/>
              </a:lnSpc>
              <a:spcBef>
                <a:spcPct val="30000"/>
              </a:spcBef>
              <a:spcAft>
                <a:spcPct val="0"/>
              </a:spcAft>
              <a:buClrTx/>
              <a:buSzTx/>
              <a:buFontTx/>
              <a:buNone/>
              <a:tabLst/>
              <a:defRPr/>
            </a:pPr>
            <a:r>
              <a:rPr lang="sq-AL" b="0" i="1"/>
              <a:t>Trajneri duhet të presë përgjigje që kanë të bëjnë me kërkimin e paraqitjes së të dhënave nga ofruesi i shërbimit të huaj sipas Nenit 18.1.b të Konventës së Budapestit dhe të dhënave relevante të trafikut për të identifikuar nga kanë ardhur komunikimet me email.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i="1"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b="0" i="1"/>
              <a:t>3. </a:t>
            </a:r>
            <a:r>
              <a:rPr lang="sq-AL" sz="1200"/>
              <a:t>A keni një sistem alarmi kombëtar për raste të tilla (të tilla si alarmi Amber në SHBA)?</a:t>
            </a:r>
          </a:p>
          <a:p>
            <a:pPr marL="0" marR="0" lvl="0" indent="0" algn="l" defTabSz="457200" rtl="0" eaLnBrk="0" fontAlgn="base" latinLnBrk="0" hangingPunct="0">
              <a:lnSpc>
                <a:spcPct val="100000"/>
              </a:lnSpc>
              <a:spcBef>
                <a:spcPct val="30000"/>
              </a:spcBef>
              <a:spcAft>
                <a:spcPct val="0"/>
              </a:spcAft>
              <a:buClrTx/>
              <a:buSzTx/>
              <a:buFontTx/>
              <a:buNone/>
              <a:tabLst/>
              <a:defRPr/>
            </a:pPr>
            <a:r>
              <a:rPr lang="sq-AL" sz="1200" b="0" i="1"/>
              <a:t>Përgjigja për këtë do të ndryshonte në varësi të juridiksionit të përfshirë.</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b="0" i="1" dirty="0"/>
          </a:p>
          <a:p>
            <a:pPr marL="0" indent="0">
              <a:buFont typeface="Wingdings" panose="05000000000000000000" pitchFamily="2" charset="2"/>
              <a:buNone/>
            </a:pPr>
            <a:r>
              <a:rPr lang="sq-AL" sz="1200"/>
              <a:t>4. Çfarë pyetjesh do të bëni në lidhje me llogarinë e tij të emailit iCloud dhe llogarinë e tij në Facebook?</a:t>
            </a:r>
          </a:p>
          <a:p>
            <a:pPr marL="0" indent="0">
              <a:buFont typeface="Wingdings" panose="05000000000000000000" pitchFamily="2" charset="2"/>
              <a:buNone/>
            </a:pPr>
            <a:r>
              <a:rPr lang="sq-AL" sz="1200" b="0" i="1"/>
              <a:t>Trajneri duhet të presë përgjigje që informacioni i abonuesit për të dy llogaritë e Facebook dhe iCloud do të kërkohej pasi këto mund të ndihmojnë në identifikimin e personit real që qëndron pas llogarive. Kjo mund të përfshijë emrin, llogaritë e emailit, numrat e telefonit, informacionin e faturimit, etj. </a:t>
            </a:r>
          </a:p>
          <a:p>
            <a:pPr marL="0" indent="0">
              <a:buFont typeface="Wingdings" panose="05000000000000000000" pitchFamily="2" charset="2"/>
              <a:buNone/>
            </a:pPr>
            <a:endParaRPr lang="en-US" sz="1200" dirty="0"/>
          </a:p>
          <a:p>
            <a:pPr marL="0" indent="0">
              <a:buFont typeface="Wingdings" panose="05000000000000000000" pitchFamily="2" charset="2"/>
              <a:buNone/>
            </a:pPr>
            <a:r>
              <a:rPr lang="sq-AL" sz="1200"/>
              <a:t>5. Cila do të ishte baza ligjore për ndonjë kërkesë për ndihmë ndërkombëtare? Cilën metodë të bashkëpunimit do ta përdornit?</a:t>
            </a:r>
          </a:p>
          <a:p>
            <a:pPr marL="0" marR="0" lvl="0" indent="0" algn="l" defTabSz="457200" rtl="0" eaLnBrk="0" fontAlgn="base" latinLnBrk="0" hangingPunct="0">
              <a:lnSpc>
                <a:spcPct val="100000"/>
              </a:lnSpc>
              <a:spcBef>
                <a:spcPct val="30000"/>
              </a:spcBef>
              <a:spcAft>
                <a:spcPct val="0"/>
              </a:spcAft>
              <a:buClrTx/>
              <a:buSzTx/>
              <a:buFontTx/>
              <a:buNone/>
              <a:tabLst/>
              <a:defRPr/>
            </a:pPr>
            <a:r>
              <a:rPr lang="sq-AL" b="0" i="1"/>
              <a:t>Informacioni i abonuesit mund të kërkohet përmes një urdhri për paraqitjen e të dhënave sipas ligjit përkatës vendas me nenin 18.1.b. Sidoqoftë, meqenëse rasti është një rast emergjent, kërkesa për zbulimin emergjent mund të bëhet si për informacionin e abonuesit ashtu edhe për të dhënat e trafikut në lidhje me llogaritë tek ofruesit e shërbimeve të huaja.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58</a:t>
            </a:fld>
            <a:endParaRPr lang="en-US" smtClean="0"/>
          </a:p>
        </p:txBody>
      </p:sp>
    </p:spTree>
    <p:extLst>
      <p:ext uri="{BB962C8B-B14F-4D97-AF65-F5344CB8AC3E}">
        <p14:creationId xmlns:p14="http://schemas.microsoft.com/office/powerpoint/2010/main" xmlns="" val="297821569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sz="1200"/>
              <a:t>Ky slajd përsërit objektivat e kësaj seance. Trajneri mund të kalojë nëpër këto objektiva për të siguruar që këto aspekte janë mbuluar në këtë modul.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61</a:t>
            </a:fld>
            <a:endParaRPr lang="en-US" smtClean="0"/>
          </a:p>
        </p:txBody>
      </p:sp>
    </p:spTree>
    <p:extLst>
      <p:ext uri="{BB962C8B-B14F-4D97-AF65-F5344CB8AC3E}">
        <p14:creationId xmlns:p14="http://schemas.microsoft.com/office/powerpoint/2010/main" xmlns="" val="5578958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Në anën e majtë, ky slajd tregon tekstin e Nenit 18,3 të Konventës së Budapestit që është përkufizimi i “të dhënave të abonuesit”.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Në anën e djathtë, ky slajd ofron një shpjegim të përkufizimit.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baseline="0"/>
              <a:t>Është e rëndësishme të theksohet se informacioni i abonuesit nuk mund të jetë domosdoshmërisht në formën e të dhënave kompjuterike; dhe kështu përfshin regjistrat fizikë të mbajtur nga ofruesit e shërbimeve në lidhje me abonuesit e tyre. Informacioni i abonuesit është në thelb informacion që ka të bëjë me një abonues dhe mund të ndihmojë në konstatimin e identitetit të një abonuesi, por nuk përfshin përmbajtjen e komunikimit ose të dhënave të trafikut.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smtClean="0"/>
          </a:p>
        </p:txBody>
      </p:sp>
    </p:spTree>
    <p:extLst>
      <p:ext uri="{BB962C8B-B14F-4D97-AF65-F5344CB8AC3E}">
        <p14:creationId xmlns:p14="http://schemas.microsoft.com/office/powerpoint/2010/main" xmlns="" val="3171056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Përgjigja e saktë është b) e-mailet e përdoruesit dhe (d) lista e kontakteve të përdoruesit. Këto do të konsiderohen të dhëna të përmbajtjes, të cilat përjashtohen nga përkufizimi i "informacionit të abonuesit".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smtClean="0"/>
          </a:p>
        </p:txBody>
      </p:sp>
    </p:spTree>
    <p:extLst>
      <p:ext uri="{BB962C8B-B14F-4D97-AF65-F5344CB8AC3E}">
        <p14:creationId xmlns:p14="http://schemas.microsoft.com/office/powerpoint/2010/main" xmlns="" val="1104484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Përgjigja e saktë është b) e-mailet e përdoruesit dhe (d) lista e kontakteve të përdoruesit. Këto do të konsiderohen të dhëna të përmbajtjes, të cilat përjashtohen nga përkufizimi i "informacionit të abonuesit".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smtClean="0"/>
          </a:p>
        </p:txBody>
      </p:sp>
    </p:spTree>
    <p:extLst>
      <p:ext uri="{BB962C8B-B14F-4D97-AF65-F5344CB8AC3E}">
        <p14:creationId xmlns:p14="http://schemas.microsoft.com/office/powerpoint/2010/main" xmlns="" val="2393902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Në anën e majtë, është dhënë përkufizimi i "të dhënave të përmbajtjes" në raportin shpjegues (pasi termi "të dhëna të përmbajtjes" nuk është përcaktuar në Konventën e Budapestit).</a:t>
            </a:r>
          </a:p>
          <a:p>
            <a:endParaRPr lang="en-US" dirty="0"/>
          </a:p>
          <a:p>
            <a:r>
              <a:rPr lang="sq-AL"/>
              <a:t>Në anën e djathtë, është dhënë një shpjegim i këtij përkufizimi.</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smtClean="0"/>
          </a:p>
        </p:txBody>
      </p:sp>
    </p:spTree>
    <p:extLst>
      <p:ext uri="{BB962C8B-B14F-4D97-AF65-F5344CB8AC3E}">
        <p14:creationId xmlns:p14="http://schemas.microsoft.com/office/powerpoint/2010/main" xmlns="" val="1702108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xmlns=""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xmlns=""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xmlns=""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xmlns=""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xmlns=""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xmlns=""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4/27/2021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xmlns=""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4/27/2021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xmlns=""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4/27/2021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xmlns=""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xmlns=""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xmlns=""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4/27/2021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3.xml"/><Relationship Id="rId7"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4.xml"/><Relationship Id="rId7"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1.png"/><Relationship Id="rId7" Type="http://schemas.openxmlformats.org/officeDocument/2006/relationships/diagramColors" Target="../diagrams/colors5.xml"/><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6.xml"/><Relationship Id="rId7"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6.png"/><Relationship Id="rId4" Type="http://schemas.openxmlformats.org/officeDocument/2006/relationships/image" Target="../media/image25.png"/></Relationships>
</file>

<file path=ppt/slides/_rels/slide48.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1.png"/><Relationship Id="rId7" Type="http://schemas.openxmlformats.org/officeDocument/2006/relationships/diagramColors" Target="../diagrams/colors7.xml"/><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49.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1.png"/><Relationship Id="rId7" Type="http://schemas.openxmlformats.org/officeDocument/2006/relationships/diagramColors" Target="../diagrams/colors8.xml"/><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2.xml"/><Relationship Id="rId1" Type="http://schemas.openxmlformats.org/officeDocument/2006/relationships/slideLayout" Target="../slideLayouts/slideLayout7.xml"/><Relationship Id="rId4" Type="http://schemas.openxmlformats.org/officeDocument/2006/relationships/hyperlink" Target="mailto:artygoldberg@icloud.com" TargetMode="External"/></Relationships>
</file>

<file path=ppt/slides/_rels/slide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jpeg"/><Relationship Id="rId7" Type="http://schemas.openxmlformats.org/officeDocument/2006/relationships/diagramQuickStyle" Target="../diagrams/quickStyle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jpeg"/><Relationship Id="rId7" Type="http://schemas.openxmlformats.org/officeDocument/2006/relationships/diagramQuickStyle" Target="../diagrams/quickStyle2.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q-AL" sz="2400" b="1" i="0" u="none" strike="noStrike" cap="none" normalizeH="0" baseline="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sq-AL" sz="3600" b="1" i="1">
                <a:solidFill>
                  <a:schemeClr val="tx2"/>
                </a:solidFill>
              </a:rPr>
              <a:t>Kurs i Specializuar Gjyqësor për Bashkëpunimin Ndërkombëtar</a:t>
            </a:r>
          </a:p>
          <a:p>
            <a:pPr algn="ctr"/>
            <a:endParaRPr lang="fr-FR" b="1" dirty="0"/>
          </a:p>
          <a:p>
            <a:pPr marL="0" indent="0" algn="ctr">
              <a:buFont typeface="Arial" charset="0"/>
              <a:buNone/>
              <a:defRPr/>
            </a:pPr>
            <a:r>
              <a:rPr lang="sq-AL" b="1"/>
              <a:t> </a:t>
            </a:r>
          </a:p>
          <a:p>
            <a:pPr marL="0" indent="0" algn="ctr">
              <a:buFont typeface="Arial" charset="0"/>
              <a:buNone/>
              <a:defRPr/>
            </a:pPr>
            <a:r>
              <a:rPr lang="sq-AL" sz="3200" b="1">
                <a:solidFill>
                  <a:schemeClr val="tx2"/>
                </a:solidFill>
              </a:rPr>
              <a:t>Sesioni 3.1</a:t>
            </a:r>
          </a:p>
          <a:p>
            <a:pPr marL="0" indent="0" algn="ctr">
              <a:buFont typeface="Arial" charset="0"/>
              <a:buNone/>
              <a:defRPr/>
            </a:pPr>
            <a:r>
              <a:rPr lang="sq-AL" sz="3200" b="1">
                <a:solidFill>
                  <a:schemeClr val="tx2"/>
                </a:solidFill>
              </a:rPr>
              <a:t>Partneriteti / bashkëpunimi - publik-privat </a:t>
            </a:r>
          </a:p>
        </p:txBody>
      </p:sp>
      <p:sp>
        <p:nvSpPr>
          <p:cNvPr id="11" name="Rectangle 10">
            <a:extLst>
              <a:ext uri="{FF2B5EF4-FFF2-40B4-BE49-F238E27FC236}">
                <a16:creationId xmlns:a16="http://schemas.microsoft.com/office/drawing/2014/main" xmlns=""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xmlns=""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dirty="0">
                <a:ea typeface="ＭＳ Ｐゴシック" pitchFamily="34" charset="-128"/>
              </a:rPr>
              <a:t>Të </a:t>
            </a:r>
            <a:r>
              <a:rPr lang="sq-AL" sz="3200" b="1" dirty="0" smtClean="0">
                <a:ea typeface="ＭＳ Ｐゴシック" pitchFamily="34" charset="-128"/>
              </a:rPr>
              <a:t>dhënat e përmbajtjes</a:t>
            </a:r>
            <a:endParaRPr lang="sq-AL" sz="3200" b="1" dirty="0">
              <a:ea typeface="ＭＳ Ｐゴシック" pitchFamily="34" charset="-128"/>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4C52B17A-14C8-4A54-A0DE-FFB2521D3FE2}"/>
              </a:ext>
            </a:extLst>
          </p:cNvPr>
          <p:cNvSpPr/>
          <p:nvPr/>
        </p:nvSpPr>
        <p:spPr>
          <a:xfrm>
            <a:off x="4305670" y="1475906"/>
            <a:ext cx="4625266" cy="4154984"/>
          </a:xfrm>
          <a:prstGeom prst="rect">
            <a:avLst/>
          </a:prstGeom>
        </p:spPr>
        <p:txBody>
          <a:bodyPr wrap="square">
            <a:spAutoFit/>
          </a:bodyPr>
          <a:lstStyle/>
          <a:p>
            <a:pPr marL="342900" indent="-342900">
              <a:buFont typeface="Wingdings" pitchFamily="2" charset="2"/>
              <a:buChar char="Ø"/>
            </a:pPr>
            <a:r>
              <a:rPr lang="sq-AL" sz="2200"/>
              <a:t>Po:</a:t>
            </a:r>
          </a:p>
          <a:p>
            <a:pPr marL="800100" lvl="1" indent="-342900" algn="just">
              <a:buFont typeface="Wingdings" pitchFamily="2" charset="2"/>
              <a:buChar char="Ø"/>
            </a:pPr>
            <a:r>
              <a:rPr lang="sq-AL" sz="2200"/>
              <a:t>Përmbajtja e ruajtur</a:t>
            </a:r>
          </a:p>
          <a:p>
            <a:pPr marL="800100" lvl="1" indent="-342900" algn="just">
              <a:buFont typeface="Wingdings" pitchFamily="2" charset="2"/>
              <a:buChar char="Ø"/>
            </a:pPr>
            <a:r>
              <a:rPr lang="sq-AL" sz="2200"/>
              <a:t>Përmbajtja e së ardhmes </a:t>
            </a:r>
          </a:p>
          <a:p>
            <a:pPr marL="800100" lvl="1" indent="-342900" algn="just">
              <a:buFont typeface="Wingdings" pitchFamily="2" charset="2"/>
              <a:buChar char="Ø"/>
            </a:pPr>
            <a:r>
              <a:rPr lang="sq-AL" sz="2200"/>
              <a:t>Shembuj:</a:t>
            </a:r>
          </a:p>
          <a:p>
            <a:pPr marL="1257300" lvl="2" indent="-342900" algn="just">
              <a:buFont typeface="Wingdings" pitchFamily="2" charset="2"/>
              <a:buChar char="Ø"/>
            </a:pPr>
            <a:r>
              <a:rPr lang="sq-AL" sz="2200"/>
              <a:t>Emaila</a:t>
            </a:r>
          </a:p>
          <a:p>
            <a:pPr marL="1257300" lvl="2" indent="-342900" algn="just">
              <a:buFont typeface="Wingdings" pitchFamily="2" charset="2"/>
              <a:buChar char="Ø"/>
            </a:pPr>
            <a:r>
              <a:rPr lang="sq-AL" sz="2200"/>
              <a:t>Imazhe</a:t>
            </a:r>
          </a:p>
          <a:p>
            <a:pPr marL="1257300" lvl="2" indent="-342900" algn="just">
              <a:buFont typeface="Wingdings" pitchFamily="2" charset="2"/>
              <a:buChar char="Ø"/>
            </a:pPr>
            <a:r>
              <a:rPr lang="sq-AL" sz="2200"/>
              <a:t>Filma </a:t>
            </a:r>
          </a:p>
          <a:p>
            <a:pPr marL="1257300" lvl="2" indent="-342900" algn="just">
              <a:buFont typeface="Wingdings" pitchFamily="2" charset="2"/>
              <a:buChar char="Ø"/>
            </a:pPr>
            <a:r>
              <a:rPr lang="sq-AL" sz="2200"/>
              <a:t>Muzikë</a:t>
            </a:r>
          </a:p>
          <a:p>
            <a:pPr marL="1257300" lvl="2" indent="-342900" algn="just">
              <a:buFont typeface="Wingdings" pitchFamily="2" charset="2"/>
              <a:buChar char="Ø"/>
            </a:pPr>
            <a:endParaRPr lang="en-US" sz="2200" dirty="0"/>
          </a:p>
          <a:p>
            <a:pPr marL="342900" indent="-342900">
              <a:buFont typeface="Wingdings" pitchFamily="2" charset="2"/>
              <a:buChar char="Ø"/>
            </a:pPr>
            <a:r>
              <a:rPr lang="sq-AL" sz="2200"/>
              <a:t>Jo:</a:t>
            </a:r>
          </a:p>
          <a:p>
            <a:pPr marL="800100" lvl="1" indent="-342900">
              <a:buFont typeface="Wingdings" pitchFamily="2" charset="2"/>
              <a:buChar char="Ø"/>
            </a:pPr>
            <a:r>
              <a:rPr lang="sq-AL" sz="2200"/>
              <a:t>Të dhënat e trafikut</a:t>
            </a:r>
          </a:p>
          <a:p>
            <a:pPr marL="800100" lvl="1" indent="-342900">
              <a:buFont typeface="Wingdings" pitchFamily="2" charset="2"/>
              <a:buChar char="Ø"/>
            </a:pPr>
            <a:r>
              <a:rPr lang="sq-AL" sz="2200"/>
              <a:t>Të dhëna për abonuesin </a:t>
            </a:r>
          </a:p>
        </p:txBody>
      </p:sp>
      <p:sp>
        <p:nvSpPr>
          <p:cNvPr id="8" name="Rectangle 7">
            <a:extLst>
              <a:ext uri="{FF2B5EF4-FFF2-40B4-BE49-F238E27FC236}">
                <a16:creationId xmlns:a16="http://schemas.microsoft.com/office/drawing/2014/main" xmlns="" id="{687B7C23-9E4D-47A3-872A-857DE10440B9}"/>
              </a:ext>
            </a:extLst>
          </p:cNvPr>
          <p:cNvSpPr/>
          <p:nvPr/>
        </p:nvSpPr>
        <p:spPr>
          <a:xfrm>
            <a:off x="138512" y="1498411"/>
            <a:ext cx="3986074" cy="4293483"/>
          </a:xfrm>
          <a:prstGeom prst="rect">
            <a:avLst/>
          </a:prstGeom>
        </p:spPr>
        <p:txBody>
          <a:bodyPr wrap="square">
            <a:spAutoFit/>
          </a:bodyPr>
          <a:lstStyle/>
          <a:p>
            <a:pPr marL="342900" indent="-342900" algn="just">
              <a:buFont typeface="Wingdings" pitchFamily="2" charset="2"/>
              <a:buChar char="Ø"/>
            </a:pPr>
            <a:r>
              <a:rPr lang="sq-AL" sz="2100"/>
              <a:t>Nuk përcaktohen në Konventën e Budapestit</a:t>
            </a:r>
          </a:p>
          <a:p>
            <a:pPr marL="342900" indent="-342900" algn="just">
              <a:buFont typeface="Wingdings" pitchFamily="2" charset="2"/>
              <a:buChar char="Ø"/>
            </a:pPr>
            <a:endParaRPr lang="en-US" sz="2100" dirty="0"/>
          </a:p>
          <a:p>
            <a:pPr marL="342900" indent="-342900" algn="just">
              <a:buFont typeface="Wingdings" pitchFamily="2" charset="2"/>
              <a:buChar char="Ø"/>
            </a:pPr>
            <a:r>
              <a:rPr lang="sq-AL" sz="2100"/>
              <a:t>Raporti shpjegues: Të dhënat e përmbajtjes i referohen: </a:t>
            </a:r>
          </a:p>
          <a:p>
            <a:pPr lvl="1" algn="just"/>
            <a:r>
              <a:rPr lang="sq-AL" sz="2100"/>
              <a:t>përmbajtjes së komunikimit; do të thotë kuptimit ose domethënies së komunikimit, ose porosisë ose informatës që bartet përmes komunikimit (përveç të dhënave për trafikun).</a:t>
            </a:r>
          </a:p>
        </p:txBody>
      </p:sp>
    </p:spTree>
    <p:extLst>
      <p:ext uri="{BB962C8B-B14F-4D97-AF65-F5344CB8AC3E}">
        <p14:creationId xmlns:p14="http://schemas.microsoft.com/office/powerpoint/2010/main" xmlns="" val="2599340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dytë</a:t>
            </a:r>
          </a:p>
          <a:p>
            <a:pPr algn="ctr" eaLnBrk="1" hangingPunct="1">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Bashkëpunimi me ofruesit e shërbimeve vendore </a:t>
            </a:r>
          </a:p>
        </p:txBody>
      </p:sp>
    </p:spTree>
    <p:extLst>
      <p:ext uri="{BB962C8B-B14F-4D97-AF65-F5344CB8AC3E}">
        <p14:creationId xmlns:p14="http://schemas.microsoft.com/office/powerpoint/2010/main" xmlns="" val="20641575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dirty="0"/>
              <a:t>Bashkëpunimi me ofruesit e shërbimeve vendore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95828" y="1190721"/>
            <a:ext cx="4476172" cy="4493538"/>
          </a:xfrm>
          <a:prstGeom prst="rect">
            <a:avLst/>
          </a:prstGeom>
        </p:spPr>
        <p:txBody>
          <a:bodyPr wrap="square">
            <a:spAutoFit/>
          </a:bodyPr>
          <a:lstStyle/>
          <a:p>
            <a:pPr marL="342900" indent="-342900">
              <a:buFont typeface="Wingdings" pitchFamily="2" charset="2"/>
              <a:buChar char="Ø"/>
            </a:pPr>
            <a:r>
              <a:rPr lang="sq-AL" sz="2200" dirty="0"/>
              <a:t>Vendet mund të përdorin kompetencat ekzistuese procedurale duke përfshirë:</a:t>
            </a:r>
          </a:p>
          <a:p>
            <a:pPr marL="800100" lvl="1" indent="-342900">
              <a:buFont typeface="Wingdings" pitchFamily="2" charset="2"/>
              <a:buChar char="Ø"/>
            </a:pPr>
            <a:r>
              <a:rPr lang="sq-AL" sz="2200" dirty="0"/>
              <a:t>Ruajtjen e përshpejtuar të të dhënave të trafikut</a:t>
            </a:r>
          </a:p>
          <a:p>
            <a:pPr marL="800100" lvl="1" indent="-342900" algn="just">
              <a:buFont typeface="Wingdings" pitchFamily="2" charset="2"/>
              <a:buChar char="Ø"/>
            </a:pPr>
            <a:r>
              <a:rPr lang="sq-AL" sz="2200" dirty="0"/>
              <a:t>Ruajtjen e përshpejtuar dhe zbulimit të pjesshëm të të dhënave të trafikut</a:t>
            </a:r>
          </a:p>
          <a:p>
            <a:pPr marL="800100" lvl="1" indent="-342900" algn="just">
              <a:buFont typeface="Wingdings" pitchFamily="2" charset="2"/>
              <a:buChar char="Ø"/>
            </a:pPr>
            <a:r>
              <a:rPr lang="sq-AL" sz="2200" b="1" dirty="0"/>
              <a:t>Urdhrit të paraqitjes së të dhënave</a:t>
            </a:r>
          </a:p>
          <a:p>
            <a:pPr marL="800100" lvl="1" indent="-342900" algn="just">
              <a:buFont typeface="Wingdings" pitchFamily="2" charset="2"/>
              <a:buChar char="Ø"/>
            </a:pPr>
            <a:r>
              <a:rPr lang="sq-AL" sz="2200" dirty="0"/>
              <a:t>Kontrollin dhe sekuestrimin</a:t>
            </a:r>
          </a:p>
          <a:p>
            <a:pPr marL="800100" lvl="1" indent="-342900" algn="just">
              <a:buFont typeface="Wingdings" pitchFamily="2" charset="2"/>
              <a:buChar char="Ø"/>
            </a:pPr>
            <a:r>
              <a:rPr lang="sq-AL" sz="2200" dirty="0"/>
              <a:t>Mbledhjen në kohë reale të të dhënave të trafikut</a:t>
            </a:r>
          </a:p>
          <a:p>
            <a:pPr marL="800100" lvl="1" indent="-342900" algn="just">
              <a:buFont typeface="Wingdings" pitchFamily="2" charset="2"/>
              <a:buChar char="Ø"/>
            </a:pPr>
            <a:r>
              <a:rPr lang="sq-AL" sz="2200" dirty="0"/>
              <a:t>Përgjimin e të dhënave rreth përmbajtjes </a:t>
            </a:r>
          </a:p>
          <a:p>
            <a:pPr marL="800100" lvl="1" indent="-342900" algn="just">
              <a:buFont typeface="Wingdings" pitchFamily="2" charset="2"/>
              <a:buChar char="Ø"/>
            </a:pPr>
            <a:endParaRPr lang="en-GB" sz="22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572000" y="1287212"/>
            <a:ext cx="4572000" cy="5570756"/>
          </a:xfrm>
          <a:prstGeom prst="rect">
            <a:avLst/>
          </a:prstGeom>
        </p:spPr>
        <p:txBody>
          <a:bodyPr>
            <a:spAutoFit/>
          </a:bodyPr>
          <a:lstStyle/>
          <a:p>
            <a:pPr marL="342900" indent="-342900">
              <a:buFont typeface="Wingdings" pitchFamily="2" charset="2"/>
              <a:buChar char="ü"/>
            </a:pPr>
            <a:r>
              <a:rPr lang="sq-AL" sz="2200" dirty="0"/>
              <a:t>Disa kompetenca procedurale janë shumë të vështira për ofruesit e shërbimeve </a:t>
            </a:r>
          </a:p>
          <a:p>
            <a:pPr marL="342900" indent="-342900">
              <a:buFont typeface="Wingdings" pitchFamily="2" charset="2"/>
              <a:buChar char="ü"/>
            </a:pPr>
            <a:endParaRPr lang="en-GB" sz="1050" dirty="0"/>
          </a:p>
          <a:p>
            <a:pPr marL="342900" indent="-342900">
              <a:buFont typeface="Wingdings" pitchFamily="2" charset="2"/>
              <a:buChar char="ü"/>
            </a:pPr>
            <a:r>
              <a:rPr lang="sq-AL" sz="2200" dirty="0"/>
              <a:t>Urdhrat e paraqitjes së të dhënave janë metodë e preferuar për bashkëpunim me ofruesit e shërbimeve vendore</a:t>
            </a:r>
          </a:p>
          <a:p>
            <a:pPr marL="342900" indent="-342900">
              <a:buFont typeface="Wingdings" pitchFamily="2" charset="2"/>
              <a:buChar char="ü"/>
            </a:pPr>
            <a:endParaRPr lang="en-GB" sz="1400" dirty="0"/>
          </a:p>
          <a:p>
            <a:pPr marL="342900" indent="-342900">
              <a:buFont typeface="Wingdings" pitchFamily="2" charset="2"/>
              <a:buChar char="ü"/>
            </a:pPr>
            <a:r>
              <a:rPr lang="sq-AL" sz="2200" dirty="0"/>
              <a:t>Sektori privat ka detyrime </a:t>
            </a:r>
            <a:r>
              <a:rPr lang="sq-AL" sz="2200" dirty="0" err="1"/>
              <a:t>kontraktuale</a:t>
            </a:r>
            <a:r>
              <a:rPr lang="sq-AL" sz="2200" dirty="0"/>
              <a:t> dhe jo-</a:t>
            </a:r>
            <a:r>
              <a:rPr lang="sq-AL" sz="2200" dirty="0" err="1"/>
              <a:t>kontraktuale</a:t>
            </a:r>
            <a:r>
              <a:rPr lang="sq-AL" sz="2200" dirty="0"/>
              <a:t> të privatësisë </a:t>
            </a:r>
          </a:p>
          <a:p>
            <a:pPr marL="342900" indent="-342900">
              <a:buFont typeface="Wingdings" pitchFamily="2" charset="2"/>
              <a:buChar char="ü"/>
            </a:pPr>
            <a:endParaRPr lang="en-GB" sz="1050" dirty="0"/>
          </a:p>
          <a:p>
            <a:pPr marL="342900" indent="-342900">
              <a:buFont typeface="Wingdings" pitchFamily="2" charset="2"/>
              <a:buChar char="ü"/>
            </a:pPr>
            <a:r>
              <a:rPr lang="sq-AL" sz="2200" dirty="0"/>
              <a:t>Urdhrat e paraqitjes së të dhënave ofrojnë bazë ligjore për të ofruar ndihmë për bashkëpunim pa detyrim</a:t>
            </a:r>
          </a:p>
        </p:txBody>
      </p:sp>
    </p:spTree>
    <p:extLst>
      <p:ext uri="{BB962C8B-B14F-4D97-AF65-F5344CB8AC3E}">
        <p14:creationId xmlns:p14="http://schemas.microsoft.com/office/powerpoint/2010/main" xmlns="" val="11890469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Urdhri i paraqitjes së të dhënave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95828" y="894205"/>
            <a:ext cx="4476172" cy="5647700"/>
          </a:xfrm>
          <a:prstGeom prst="rect">
            <a:avLst/>
          </a:prstGeom>
        </p:spPr>
        <p:txBody>
          <a:bodyPr wrap="square">
            <a:spAutoFit/>
          </a:bodyPr>
          <a:lstStyle/>
          <a:p>
            <a:pPr marL="342900" indent="-342900" algn="just">
              <a:buFont typeface="Wingdings" pitchFamily="2" charset="2"/>
              <a:buChar char="Ø"/>
            </a:pPr>
            <a:r>
              <a:rPr lang="sq-AL" sz="1900" b="1" dirty="0"/>
              <a:t>Neni 18 - Urdhri për paraqitjen e të dhënave</a:t>
            </a:r>
          </a:p>
          <a:p>
            <a:pPr algn="just"/>
            <a:r>
              <a:rPr lang="sq-AL" sz="1900" dirty="0"/>
              <a:t>1. Secila palë miraton masa të tilla legjislative dhe masa të tjera që mund të jenë të nevojshme për të fuqizuar autoritetet e saj kompetente për të urdhëruar: </a:t>
            </a:r>
          </a:p>
          <a:p>
            <a:pPr algn="just"/>
            <a:r>
              <a:rPr lang="sq-AL" sz="1900" dirty="0"/>
              <a:t>a </a:t>
            </a:r>
            <a:r>
              <a:rPr lang="sq-AL" sz="1900" b="1" dirty="0">
                <a:solidFill>
                  <a:srgbClr val="FF0000"/>
                </a:solidFill>
              </a:rPr>
              <a:t>një person në territorin e saj</a:t>
            </a:r>
            <a:r>
              <a:rPr lang="sq-AL" sz="1900" dirty="0"/>
              <a:t> të paraqesë të dhëna të specifikuara kompjuterike në posedim ose kontroll të atij personi, të cilat ruhen në një sistem kompjuterik ose një medium për ruajtjen e të dhënave kompjuterike; dhe </a:t>
            </a:r>
          </a:p>
          <a:p>
            <a:pPr algn="just"/>
            <a:r>
              <a:rPr lang="sq-AL" sz="1900" dirty="0"/>
              <a:t>b një ofrues të shërbimeve që ofron shërbimet e tij në territorin e Palës për të paraqitur informacionin rreth abonentit në lidhje me shërbime të tilla në posedimin ose kontrollin e atij ofruesi të shërbimit. </a:t>
            </a:r>
          </a:p>
        </p:txBody>
      </p:sp>
      <p:sp>
        <p:nvSpPr>
          <p:cNvPr id="6" name="Rectangle 5">
            <a:extLst>
              <a:ext uri="{FF2B5EF4-FFF2-40B4-BE49-F238E27FC236}">
                <a16:creationId xmlns:a16="http://schemas.microsoft.com/office/drawing/2014/main" xmlns="" id="{524B6456-681F-2F44-A01A-AD3514E81BD2}"/>
              </a:ext>
            </a:extLst>
          </p:cNvPr>
          <p:cNvSpPr/>
          <p:nvPr/>
        </p:nvSpPr>
        <p:spPr>
          <a:xfrm>
            <a:off x="4777273" y="1276964"/>
            <a:ext cx="4245183" cy="1708160"/>
          </a:xfrm>
          <a:prstGeom prst="rect">
            <a:avLst/>
          </a:prstGeom>
        </p:spPr>
        <p:txBody>
          <a:bodyPr wrap="square">
            <a:spAutoFit/>
          </a:bodyPr>
          <a:lstStyle/>
          <a:p>
            <a:pPr marL="342900" indent="-342900" algn="just">
              <a:buFont typeface="Wingdings" pitchFamily="2" charset="2"/>
              <a:buChar char="ü"/>
            </a:pPr>
            <a:r>
              <a:rPr lang="sq-AL" sz="2100"/>
              <a:t>Çdo person në territor (përfshirë ofruesin e shërbimit)</a:t>
            </a:r>
          </a:p>
          <a:p>
            <a:pPr marL="342900" indent="-342900" algn="just">
              <a:buFont typeface="Wingdings" pitchFamily="2" charset="2"/>
              <a:buChar char="ü"/>
            </a:pPr>
            <a:endParaRPr lang="en-GB" sz="2100" dirty="0"/>
          </a:p>
          <a:p>
            <a:pPr marL="342900" indent="-342900" algn="just">
              <a:buFont typeface="Wingdings" pitchFamily="2" charset="2"/>
              <a:buChar char="ü"/>
            </a:pPr>
            <a:r>
              <a:rPr lang="sq-AL" sz="2100"/>
              <a:t>Vendndodhja e të dhënave nuk është e rëndësishme</a:t>
            </a:r>
          </a:p>
          <a:p>
            <a:pPr marL="342900" indent="-342900" algn="just">
              <a:buFont typeface="Wingdings" pitchFamily="2" charset="2"/>
              <a:buChar char="ü"/>
            </a:pPr>
            <a:endParaRPr lang="en-GB" sz="2100" dirty="0"/>
          </a:p>
        </p:txBody>
      </p:sp>
    </p:spTree>
    <p:extLst>
      <p:ext uri="{BB962C8B-B14F-4D97-AF65-F5344CB8AC3E}">
        <p14:creationId xmlns:p14="http://schemas.microsoft.com/office/powerpoint/2010/main" xmlns="" val="1877170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Urdhri i paraqitjes së të dhënave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95828" y="894205"/>
            <a:ext cx="4476172" cy="5647700"/>
          </a:xfrm>
          <a:prstGeom prst="rect">
            <a:avLst/>
          </a:prstGeom>
        </p:spPr>
        <p:txBody>
          <a:bodyPr wrap="square">
            <a:spAutoFit/>
          </a:bodyPr>
          <a:lstStyle/>
          <a:p>
            <a:pPr marL="342900" indent="-342900" algn="just">
              <a:buFont typeface="Wingdings" pitchFamily="2" charset="2"/>
              <a:buChar char="Ø"/>
            </a:pPr>
            <a:r>
              <a:rPr lang="sq-AL" sz="1900" b="1" dirty="0"/>
              <a:t>Neni 18 - Urdhri për paraqitjen e të dhënave</a:t>
            </a:r>
          </a:p>
          <a:p>
            <a:pPr algn="just"/>
            <a:r>
              <a:rPr lang="sq-AL" sz="1900" dirty="0"/>
              <a:t>1. Secila palë miraton masa të tilla legjislative dhe masa të tjera që mund të jenë të nevojshme për të fuqizuar autoritetet e saj kompetente për të urdhëruar: </a:t>
            </a:r>
          </a:p>
          <a:p>
            <a:pPr algn="just"/>
            <a:r>
              <a:rPr lang="sq-AL" sz="1900" dirty="0"/>
              <a:t>a një person në territorin e saj të paraqesë </a:t>
            </a:r>
            <a:r>
              <a:rPr lang="sq-AL" sz="1900" b="1" dirty="0">
                <a:solidFill>
                  <a:srgbClr val="FF0000"/>
                </a:solidFill>
              </a:rPr>
              <a:t>të dhëna të specifikuara kompjuterike</a:t>
            </a:r>
            <a:r>
              <a:rPr lang="sq-AL" sz="1900" dirty="0"/>
              <a:t> në posedim ose kontroll të atij personi, të cilat ruhen në një sistem kompjuterik ose një medium për ruajtjen e të dhënave kompjuterike; dhe </a:t>
            </a:r>
          </a:p>
          <a:p>
            <a:pPr algn="just"/>
            <a:r>
              <a:rPr lang="sq-AL" sz="1900" dirty="0"/>
              <a:t>b një ofrues të shërbimeve që ofron shërbimet e tij në territorin e Palës për të paraqitur informacionin rreth abonentit në lidhje me shërbime të tilla në posedimin ose kontrollin e atij ofruesi të shërbimit. </a:t>
            </a:r>
          </a:p>
        </p:txBody>
      </p:sp>
      <p:sp>
        <p:nvSpPr>
          <p:cNvPr id="6" name="Rectangle 5">
            <a:extLst>
              <a:ext uri="{FF2B5EF4-FFF2-40B4-BE49-F238E27FC236}">
                <a16:creationId xmlns:a16="http://schemas.microsoft.com/office/drawing/2014/main" xmlns="" id="{524B6456-681F-2F44-A01A-AD3514E81BD2}"/>
              </a:ext>
            </a:extLst>
          </p:cNvPr>
          <p:cNvSpPr/>
          <p:nvPr/>
        </p:nvSpPr>
        <p:spPr>
          <a:xfrm>
            <a:off x="4777273" y="1073426"/>
            <a:ext cx="4245183" cy="5463034"/>
          </a:xfrm>
          <a:prstGeom prst="rect">
            <a:avLst/>
          </a:prstGeom>
        </p:spPr>
        <p:txBody>
          <a:bodyPr wrap="square">
            <a:spAutoFit/>
          </a:bodyPr>
          <a:lstStyle/>
          <a:p>
            <a:pPr marL="342900" indent="-342900" algn="just">
              <a:buFont typeface="Wingdings" pitchFamily="2" charset="2"/>
              <a:buChar char="ü"/>
            </a:pPr>
            <a:r>
              <a:rPr lang="sq-AL" sz="2100" dirty="0"/>
              <a:t>Ka të bëjë me të gjitha të dhënat kompjuterike (përmbajtja e trafikut ose të dhëna tjera kompjuterike)</a:t>
            </a:r>
          </a:p>
          <a:p>
            <a:pPr marL="342900" indent="-342900" algn="just">
              <a:buFont typeface="Wingdings" pitchFamily="2" charset="2"/>
              <a:buChar char="ü"/>
            </a:pPr>
            <a:endParaRPr lang="en-GB" sz="2100" dirty="0"/>
          </a:p>
          <a:p>
            <a:pPr marL="342900" indent="-342900" algn="just">
              <a:buFont typeface="Wingdings" pitchFamily="2" charset="2"/>
              <a:buChar char="ü"/>
            </a:pPr>
            <a:r>
              <a:rPr lang="sq-AL" sz="2100" dirty="0"/>
              <a:t>Urdhri duhet të specifikojë të dhëna kompjuterike (nuk mund të jenë pa specifikim) </a:t>
            </a:r>
          </a:p>
          <a:p>
            <a:pPr marL="800100" lvl="1" indent="-342900" algn="just">
              <a:buFont typeface="Wingdings" pitchFamily="2" charset="2"/>
              <a:buChar char="ü"/>
            </a:pPr>
            <a:r>
              <a:rPr lang="sq-AL" sz="2100" dirty="0"/>
              <a:t>Lejohet: </a:t>
            </a:r>
            <a:r>
              <a:rPr lang="sq-AL" sz="2000" dirty="0"/>
              <a:t>Urdhërimi i paraqitjes së adresës së </a:t>
            </a:r>
            <a:r>
              <a:rPr lang="sq-AL" sz="2000" dirty="0" err="1"/>
              <a:t>emailit</a:t>
            </a:r>
            <a:r>
              <a:rPr lang="sq-AL" sz="2000" dirty="0"/>
              <a:t> të shoqëruar me një emër të veçantë</a:t>
            </a:r>
          </a:p>
          <a:p>
            <a:pPr marL="800100" lvl="1" indent="-342900" algn="just">
              <a:buFont typeface="Wingdings" pitchFamily="2" charset="2"/>
              <a:buChar char="ü"/>
            </a:pPr>
            <a:r>
              <a:rPr lang="sq-AL" sz="2000" dirty="0"/>
              <a:t>Nuk lejohet: Urdhërimi i paraqitjes së të gjitha komunikimeve me </a:t>
            </a:r>
            <a:r>
              <a:rPr lang="sq-AL" sz="2000" dirty="0" err="1"/>
              <a:t>email</a:t>
            </a:r>
            <a:r>
              <a:rPr lang="sq-AL" sz="2000" dirty="0"/>
              <a:t> gjatë tri viteve të fundit lidhur me një emër të veçantë</a:t>
            </a:r>
          </a:p>
        </p:txBody>
      </p:sp>
    </p:spTree>
    <p:extLst>
      <p:ext uri="{BB962C8B-B14F-4D97-AF65-F5344CB8AC3E}">
        <p14:creationId xmlns:p14="http://schemas.microsoft.com/office/powerpoint/2010/main" xmlns="" val="7069707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Urdhri i paraqitjes së të dhënave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95828" y="894204"/>
            <a:ext cx="4476172" cy="5647700"/>
          </a:xfrm>
          <a:prstGeom prst="rect">
            <a:avLst/>
          </a:prstGeom>
        </p:spPr>
        <p:txBody>
          <a:bodyPr wrap="square">
            <a:spAutoFit/>
          </a:bodyPr>
          <a:lstStyle/>
          <a:p>
            <a:pPr marL="342900" indent="-342900" algn="just">
              <a:buFont typeface="Wingdings" pitchFamily="2" charset="2"/>
              <a:buChar char="Ø"/>
            </a:pPr>
            <a:r>
              <a:rPr lang="sq-AL" sz="1900" b="1" dirty="0"/>
              <a:t>Neni 18 - Urdhri për paraqitjen e të dhënave</a:t>
            </a:r>
          </a:p>
          <a:p>
            <a:pPr algn="just"/>
            <a:r>
              <a:rPr lang="sq-AL" sz="1900" dirty="0"/>
              <a:t>1. Secila palë miraton masa të tilla legjislative dhe masa të tjera që mund të jenë të nevojshme për të fuqizuar autoritetet e saj kompetente për të urdhëruar: </a:t>
            </a:r>
          </a:p>
          <a:p>
            <a:pPr algn="just"/>
            <a:r>
              <a:rPr lang="sq-AL" sz="1900" dirty="0"/>
              <a:t>a një person në territorin e saj të paraqesë të dhëna të specifikuara kompjuterike në </a:t>
            </a:r>
            <a:r>
              <a:rPr lang="sq-AL" sz="1900" b="1" dirty="0">
                <a:solidFill>
                  <a:srgbClr val="FF0000"/>
                </a:solidFill>
              </a:rPr>
              <a:t>posedim ose kontroll të atij personi</a:t>
            </a:r>
            <a:r>
              <a:rPr lang="sq-AL" sz="1900" dirty="0"/>
              <a:t>, të cilat ruhen në një sistem kompjuterik ose një medium për ruajtjen e të dhënave kompjuterike; dhe </a:t>
            </a:r>
          </a:p>
          <a:p>
            <a:pPr algn="just"/>
            <a:r>
              <a:rPr lang="sq-AL" sz="1900" dirty="0"/>
              <a:t>b një ofrues të shërbimeve që ofron shërbimet e tij në territorin e Palës për të paraqitur informacionin rreth abonentit në lidhje me shërbime të tilla në posedimin ose kontrollin e atij ofruesi të shërbimit. </a:t>
            </a:r>
          </a:p>
        </p:txBody>
      </p:sp>
      <p:sp>
        <p:nvSpPr>
          <p:cNvPr id="6" name="Rectangle 5">
            <a:extLst>
              <a:ext uri="{FF2B5EF4-FFF2-40B4-BE49-F238E27FC236}">
                <a16:creationId xmlns:a16="http://schemas.microsoft.com/office/drawing/2014/main" xmlns="" id="{524B6456-681F-2F44-A01A-AD3514E81BD2}"/>
              </a:ext>
            </a:extLst>
          </p:cNvPr>
          <p:cNvSpPr/>
          <p:nvPr/>
        </p:nvSpPr>
        <p:spPr>
          <a:xfrm>
            <a:off x="4607511" y="1276964"/>
            <a:ext cx="4414945" cy="4939814"/>
          </a:xfrm>
          <a:prstGeom prst="rect">
            <a:avLst/>
          </a:prstGeom>
        </p:spPr>
        <p:txBody>
          <a:bodyPr wrap="square">
            <a:spAutoFit/>
          </a:bodyPr>
          <a:lstStyle/>
          <a:p>
            <a:pPr marL="342900" indent="-342900" algn="just">
              <a:buFont typeface="Wingdings" pitchFamily="2" charset="2"/>
              <a:buChar char="ü"/>
            </a:pPr>
            <a:r>
              <a:rPr lang="sq-AL" sz="2100" dirty="0"/>
              <a:t>Ofruesi i shërbimit ose mund të ketë:</a:t>
            </a:r>
          </a:p>
          <a:p>
            <a:pPr marL="800100" lvl="1" indent="-342900" algn="just">
              <a:buFont typeface="Wingdings" pitchFamily="2" charset="2"/>
              <a:buChar char="ü"/>
            </a:pPr>
            <a:r>
              <a:rPr lang="sq-AL" sz="2100" dirty="0"/>
              <a:t>posedim fizik</a:t>
            </a:r>
          </a:p>
          <a:p>
            <a:pPr marL="800100" lvl="1" indent="-342900" algn="just">
              <a:buFont typeface="Wingdings" pitchFamily="2" charset="2"/>
              <a:buChar char="ü"/>
            </a:pPr>
            <a:r>
              <a:rPr lang="sq-AL" sz="2100" dirty="0"/>
              <a:t>posedim konstruktiv (kontroll të lirë për prodhimin e tyre)</a:t>
            </a:r>
          </a:p>
          <a:p>
            <a:pPr marL="342900" indent="-342900" algn="just">
              <a:buFont typeface="Wingdings" pitchFamily="2" charset="2"/>
              <a:buChar char="ü"/>
            </a:pPr>
            <a:endParaRPr lang="en-GB" sz="2100" dirty="0"/>
          </a:p>
          <a:p>
            <a:pPr marL="342900" indent="-342900" algn="just">
              <a:buFont typeface="Wingdings" pitchFamily="2" charset="2"/>
              <a:buChar char="ü"/>
            </a:pPr>
            <a:r>
              <a:rPr lang="sq-AL" sz="2100" dirty="0"/>
              <a:t>Lokacioni i të dhënave është i parëndësishëm për sa kohë që kontrollohen nga ofruesi i shërbimit në territor </a:t>
            </a:r>
          </a:p>
          <a:p>
            <a:pPr marL="342900" indent="-342900" algn="just">
              <a:buFont typeface="Wingdings" pitchFamily="2" charset="2"/>
              <a:buChar char="ü"/>
            </a:pPr>
            <a:endParaRPr lang="en-GB" sz="2100" dirty="0"/>
          </a:p>
          <a:p>
            <a:pPr marL="342900" indent="-342900" algn="just">
              <a:buFont typeface="Wingdings" pitchFamily="2" charset="2"/>
              <a:buChar char="ü"/>
            </a:pPr>
            <a:r>
              <a:rPr lang="sq-AL" sz="2100" dirty="0"/>
              <a:t>Kontrolli nuk përfshin aftësinë teknike për të hyrë në të dhënat e ruajtura në distancë që nuk janë brenda kontrollit legjitim</a:t>
            </a:r>
          </a:p>
        </p:txBody>
      </p:sp>
    </p:spTree>
    <p:extLst>
      <p:ext uri="{BB962C8B-B14F-4D97-AF65-F5344CB8AC3E}">
        <p14:creationId xmlns:p14="http://schemas.microsoft.com/office/powerpoint/2010/main" xmlns="" val="5176746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Urdhri i paraqitjes së të dhënave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95828" y="1139969"/>
            <a:ext cx="4476172" cy="5109091"/>
          </a:xfrm>
          <a:prstGeom prst="rect">
            <a:avLst/>
          </a:prstGeom>
        </p:spPr>
        <p:txBody>
          <a:bodyPr wrap="square">
            <a:spAutoFit/>
          </a:bodyPr>
          <a:lstStyle/>
          <a:p>
            <a:pPr marL="342900" indent="-342900" algn="just">
              <a:buFont typeface="Wingdings" pitchFamily="2" charset="2"/>
              <a:buChar char="Ø"/>
            </a:pPr>
            <a:r>
              <a:rPr lang="sq-AL" sz="1900" b="1" dirty="0"/>
              <a:t>Neni 18 - Urdhri për paraqitjen e të dhënave</a:t>
            </a:r>
          </a:p>
          <a:p>
            <a:pPr algn="just"/>
            <a:r>
              <a:rPr lang="sq-AL" dirty="0"/>
              <a:t>1. Secila palë miraton masa të tilla legjislative dhe masa të tjera që mund të jenë të nevojshme për të fuqizuar autoritetet e saj kompetente për të urdhëruar: </a:t>
            </a:r>
          </a:p>
          <a:p>
            <a:pPr algn="just"/>
            <a:r>
              <a:rPr lang="sq-AL" dirty="0"/>
              <a:t>a një person në territorin e saj të paraqesë të dhëna të specifikuara kompjuterike në posedim ose kontroll të atij personi, të cilat </a:t>
            </a:r>
            <a:r>
              <a:rPr lang="sq-AL" b="1" dirty="0">
                <a:solidFill>
                  <a:srgbClr val="FF0000"/>
                </a:solidFill>
              </a:rPr>
              <a:t>ruhen në një sistem kompjuterik ose një medium për ruajtjen e të dhënave kompjuterike</a:t>
            </a:r>
            <a:r>
              <a:rPr lang="sq-AL" dirty="0"/>
              <a:t>; dhe </a:t>
            </a:r>
          </a:p>
          <a:p>
            <a:pPr algn="just"/>
            <a:r>
              <a:rPr lang="sq-AL" dirty="0"/>
              <a:t>b një ofrues të shërbimeve që ofron shërbimet e tij në territorin e Palës për të paraqitur informacionin rreth abonentit në lidhje me shërbime të tilla në posedimin ose kontrollin e atij ofruesi të shërbimit. </a:t>
            </a:r>
          </a:p>
        </p:txBody>
      </p:sp>
      <p:sp>
        <p:nvSpPr>
          <p:cNvPr id="6" name="Rectangle 5">
            <a:extLst>
              <a:ext uri="{FF2B5EF4-FFF2-40B4-BE49-F238E27FC236}">
                <a16:creationId xmlns:a16="http://schemas.microsoft.com/office/drawing/2014/main" xmlns="" id="{524B6456-681F-2F44-A01A-AD3514E81BD2}"/>
              </a:ext>
            </a:extLst>
          </p:cNvPr>
          <p:cNvSpPr/>
          <p:nvPr/>
        </p:nvSpPr>
        <p:spPr>
          <a:xfrm>
            <a:off x="4607511" y="1276964"/>
            <a:ext cx="4284562" cy="2123658"/>
          </a:xfrm>
          <a:prstGeom prst="rect">
            <a:avLst/>
          </a:prstGeom>
        </p:spPr>
        <p:txBody>
          <a:bodyPr wrap="square">
            <a:spAutoFit/>
          </a:bodyPr>
          <a:lstStyle/>
          <a:p>
            <a:pPr marL="342900" indent="-342900" algn="just">
              <a:buFont typeface="Wingdings" pitchFamily="2" charset="2"/>
              <a:buChar char="ü"/>
            </a:pPr>
            <a:r>
              <a:rPr lang="sq-AL" sz="2200"/>
              <a:t>Kompetenca lidhet vetëm me të dhënat e ruajtura (ekzistuese)</a:t>
            </a:r>
          </a:p>
          <a:p>
            <a:pPr marL="342900" indent="-342900" algn="just">
              <a:buFont typeface="Wingdings" pitchFamily="2" charset="2"/>
              <a:buChar char="ü"/>
            </a:pPr>
            <a:endParaRPr lang="en-GB" sz="2200" dirty="0"/>
          </a:p>
          <a:p>
            <a:pPr marL="342900" indent="-342900" algn="just">
              <a:buFont typeface="Wingdings" pitchFamily="2" charset="2"/>
              <a:buChar char="ü"/>
            </a:pPr>
            <a:r>
              <a:rPr lang="sq-AL" sz="2200"/>
              <a:t>Nuk parasheh detyrim për mbajtjen e të dhënave </a:t>
            </a:r>
          </a:p>
          <a:p>
            <a:pPr algn="just"/>
            <a:endParaRPr lang="en-GB" sz="2200" dirty="0"/>
          </a:p>
        </p:txBody>
      </p:sp>
    </p:spTree>
    <p:extLst>
      <p:ext uri="{BB962C8B-B14F-4D97-AF65-F5344CB8AC3E}">
        <p14:creationId xmlns:p14="http://schemas.microsoft.com/office/powerpoint/2010/main" xmlns="" val="19877115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Urdhri i paraqitjes së të dhënave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95828" y="894205"/>
            <a:ext cx="4476172" cy="5647700"/>
          </a:xfrm>
          <a:prstGeom prst="rect">
            <a:avLst/>
          </a:prstGeom>
        </p:spPr>
        <p:txBody>
          <a:bodyPr wrap="square">
            <a:spAutoFit/>
          </a:bodyPr>
          <a:lstStyle/>
          <a:p>
            <a:pPr marL="342900" indent="-342900" algn="just">
              <a:buFont typeface="Wingdings" pitchFamily="2" charset="2"/>
              <a:buChar char="Ø"/>
            </a:pPr>
            <a:r>
              <a:rPr lang="sq-AL" sz="1900" b="1" dirty="0"/>
              <a:t>Neni 18 - Urdhri për paraqitjen e të dhënave</a:t>
            </a:r>
          </a:p>
          <a:p>
            <a:pPr algn="just"/>
            <a:r>
              <a:rPr lang="sq-AL" sz="1900" dirty="0"/>
              <a:t>1. Secila palë miraton masa të tilla legjislative dhe masa të tjera që mund të jenë të nevojshme për të fuqizuar autoritetet e saj kompetente për të urdhëruar: </a:t>
            </a:r>
          </a:p>
          <a:p>
            <a:pPr algn="just"/>
            <a:r>
              <a:rPr lang="sq-AL" sz="1900" dirty="0"/>
              <a:t>a një person në territorin e saj të paraqesë të dhëna të specifikuara kompjuterike në posedim ose kontroll të atij personi, të cilat ruhen në një sistem kompjuterik ose një medium për ruajtjen e të dhënave kompjuterike; dhe </a:t>
            </a:r>
          </a:p>
          <a:p>
            <a:pPr algn="just"/>
            <a:r>
              <a:rPr lang="sq-AL" sz="1900" dirty="0"/>
              <a:t>b një ofrues të shërbimeve që ofron shërbimet e tij në territorin e Palës për të </a:t>
            </a:r>
            <a:r>
              <a:rPr lang="sq-AL" sz="1900" b="1" dirty="0">
                <a:solidFill>
                  <a:srgbClr val="FF0000"/>
                </a:solidFill>
              </a:rPr>
              <a:t>paraqitur informacionin rreth </a:t>
            </a:r>
            <a:r>
              <a:rPr lang="sq-AL" sz="1900" b="1" dirty="0" err="1">
                <a:solidFill>
                  <a:srgbClr val="FF0000"/>
                </a:solidFill>
              </a:rPr>
              <a:t>abonuesit</a:t>
            </a:r>
            <a:r>
              <a:rPr lang="sq-AL" sz="1900" dirty="0"/>
              <a:t> në lidhje me shërbime të tilla në posedimin ose kontrollin e atij ofruesi të shërbimit. </a:t>
            </a:r>
          </a:p>
        </p:txBody>
      </p:sp>
      <p:sp>
        <p:nvSpPr>
          <p:cNvPr id="6" name="Rectangle 5">
            <a:extLst>
              <a:ext uri="{FF2B5EF4-FFF2-40B4-BE49-F238E27FC236}">
                <a16:creationId xmlns:a16="http://schemas.microsoft.com/office/drawing/2014/main" xmlns="" id="{524B6456-681F-2F44-A01A-AD3514E81BD2}"/>
              </a:ext>
            </a:extLst>
          </p:cNvPr>
          <p:cNvSpPr/>
          <p:nvPr/>
        </p:nvSpPr>
        <p:spPr>
          <a:xfrm>
            <a:off x="4607511" y="1139969"/>
            <a:ext cx="4414946" cy="5940088"/>
          </a:xfrm>
          <a:prstGeom prst="rect">
            <a:avLst/>
          </a:prstGeom>
        </p:spPr>
        <p:txBody>
          <a:bodyPr wrap="square">
            <a:spAutoFit/>
          </a:bodyPr>
          <a:lstStyle/>
          <a:p>
            <a:pPr marL="342900" indent="-342900" algn="just">
              <a:buFont typeface="Wingdings" pitchFamily="2" charset="2"/>
              <a:buChar char="ü"/>
            </a:pPr>
            <a:r>
              <a:rPr lang="sq-AL" sz="2000" dirty="0"/>
              <a:t>Mund të jetë në cilëndo formë (të dhëna kompjuterike ose jo)</a:t>
            </a:r>
          </a:p>
          <a:p>
            <a:pPr marL="342900" indent="-342900" algn="just">
              <a:buFont typeface="Wingdings" pitchFamily="2" charset="2"/>
              <a:buChar char="ü"/>
            </a:pPr>
            <a:endParaRPr lang="en-US" sz="1100" dirty="0"/>
          </a:p>
          <a:p>
            <a:pPr marL="342900" indent="-342900" algn="just">
              <a:buFont typeface="Wingdings" pitchFamily="2" charset="2"/>
              <a:buChar char="ü"/>
            </a:pPr>
            <a:r>
              <a:rPr lang="sq-AL" sz="2000" dirty="0"/>
              <a:t>Kjo mund të përfshijë: </a:t>
            </a:r>
          </a:p>
          <a:p>
            <a:pPr marL="800100" lvl="1" indent="-342900" algn="just">
              <a:buFont typeface="Wingdings" pitchFamily="2" charset="2"/>
              <a:buChar char="ü"/>
            </a:pPr>
            <a:r>
              <a:rPr lang="sq-AL" sz="2000" dirty="0"/>
              <a:t>llojin e shërbimit të komunikimit të përdorur, kushtet teknike dhe periudhën e shërbimit; </a:t>
            </a:r>
          </a:p>
          <a:p>
            <a:pPr marL="800100" lvl="1" indent="-342900" algn="just">
              <a:buFont typeface="Wingdings" pitchFamily="2" charset="2"/>
              <a:buChar char="ü"/>
            </a:pPr>
            <a:r>
              <a:rPr lang="sq-AL" sz="2000" dirty="0"/>
              <a:t>identitetin e </a:t>
            </a:r>
            <a:r>
              <a:rPr lang="sq-AL" sz="2000" dirty="0" err="1"/>
              <a:t>abonuesit</a:t>
            </a:r>
            <a:r>
              <a:rPr lang="sq-AL" sz="2000" dirty="0"/>
              <a:t>, adresa postare/ gjeografike, numri i telefonit dhe qasja tjetër, informata rreth faturimit dhe pagesës, </a:t>
            </a:r>
          </a:p>
          <a:p>
            <a:pPr marL="800100" lvl="1" indent="-342900" algn="just">
              <a:buFont typeface="Wingdings" pitchFamily="2" charset="2"/>
              <a:buChar char="ü"/>
            </a:pPr>
            <a:r>
              <a:rPr lang="sq-AL" sz="2000" dirty="0"/>
              <a:t>informata tjera në dispozicion rreth vendit të instalimit të pajisjeve të komunikimit, që sigurohen në bazë të aranzhimit të shërbimit </a:t>
            </a:r>
          </a:p>
          <a:p>
            <a:pPr marL="342900" indent="-342900">
              <a:buFont typeface="Wingdings" pitchFamily="2" charset="2"/>
              <a:buChar char="ü"/>
            </a:pPr>
            <a:endParaRPr lang="en-US" sz="2200" dirty="0"/>
          </a:p>
        </p:txBody>
      </p:sp>
    </p:spTree>
    <p:extLst>
      <p:ext uri="{BB962C8B-B14F-4D97-AF65-F5344CB8AC3E}">
        <p14:creationId xmlns:p14="http://schemas.microsoft.com/office/powerpoint/2010/main" xmlns="" val="11501507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Urdhri i paraqitjes së të dhënave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95828" y="894205"/>
            <a:ext cx="4476172" cy="5647700"/>
          </a:xfrm>
          <a:prstGeom prst="rect">
            <a:avLst/>
          </a:prstGeom>
        </p:spPr>
        <p:txBody>
          <a:bodyPr wrap="square">
            <a:spAutoFit/>
          </a:bodyPr>
          <a:lstStyle/>
          <a:p>
            <a:pPr marL="342900" indent="-342900" algn="just">
              <a:buFont typeface="Wingdings" pitchFamily="2" charset="2"/>
              <a:buChar char="Ø"/>
            </a:pPr>
            <a:r>
              <a:rPr lang="sq-AL" sz="1900" b="1" dirty="0"/>
              <a:t>Neni 18 - Urdhri për paraqitjen e të dhënave</a:t>
            </a:r>
          </a:p>
          <a:p>
            <a:pPr algn="just"/>
            <a:r>
              <a:rPr lang="sq-AL" sz="1900" dirty="0"/>
              <a:t>1. Secila palë miraton masa të tilla legjislative dhe masa të tjera që mund të jenë të nevojshme për të fuqizuar autoritetet e saj kompetente për të urdhëruar: </a:t>
            </a:r>
          </a:p>
          <a:p>
            <a:pPr algn="just"/>
            <a:r>
              <a:rPr lang="sq-AL" sz="1900" dirty="0"/>
              <a:t>a një person në territorin e saj të paraqesë të dhëna të specifikuara kompjuterike në posedim ose kontroll të atij personi, të cilat ruhen në një sistem kompjuterik ose një medium për ruajtjen e të dhënave kompjuterike; dhe </a:t>
            </a:r>
          </a:p>
          <a:p>
            <a:pPr algn="just"/>
            <a:r>
              <a:rPr lang="sq-AL" sz="1900" dirty="0"/>
              <a:t>b një ofrues të shërbimeve që ofron shërbimet e tij në territorin e Palës për të paraqitur informacionin rreth </a:t>
            </a:r>
            <a:r>
              <a:rPr lang="sq-AL" sz="1900" dirty="0" err="1"/>
              <a:t>abonuesit</a:t>
            </a:r>
            <a:r>
              <a:rPr lang="sq-AL" sz="1900" dirty="0"/>
              <a:t> </a:t>
            </a:r>
            <a:r>
              <a:rPr lang="sq-AL" sz="1900" b="1" dirty="0">
                <a:solidFill>
                  <a:srgbClr val="FF0000"/>
                </a:solidFill>
              </a:rPr>
              <a:t>në lidhje me shërbime të tilla</a:t>
            </a:r>
            <a:r>
              <a:rPr lang="sq-AL" sz="1900" dirty="0"/>
              <a:t> në posedimin ose kontrollin e atij ofruesi të shërbimit. </a:t>
            </a:r>
          </a:p>
        </p:txBody>
      </p:sp>
      <p:sp>
        <p:nvSpPr>
          <p:cNvPr id="6" name="Rectangle 5">
            <a:extLst>
              <a:ext uri="{FF2B5EF4-FFF2-40B4-BE49-F238E27FC236}">
                <a16:creationId xmlns:a16="http://schemas.microsoft.com/office/drawing/2014/main" xmlns="" id="{524B6456-681F-2F44-A01A-AD3514E81BD2}"/>
              </a:ext>
            </a:extLst>
          </p:cNvPr>
          <p:cNvSpPr/>
          <p:nvPr/>
        </p:nvSpPr>
        <p:spPr>
          <a:xfrm>
            <a:off x="4633227" y="1276964"/>
            <a:ext cx="4414945" cy="2462213"/>
          </a:xfrm>
          <a:prstGeom prst="rect">
            <a:avLst/>
          </a:prstGeom>
        </p:spPr>
        <p:txBody>
          <a:bodyPr wrap="square">
            <a:spAutoFit/>
          </a:bodyPr>
          <a:lstStyle/>
          <a:p>
            <a:pPr marL="342900" indent="-342900" algn="just">
              <a:buFont typeface="Wingdings" pitchFamily="2" charset="2"/>
              <a:buChar char="ü"/>
            </a:pPr>
            <a:r>
              <a:rPr lang="sq-AL" sz="2200"/>
              <a:t>Informacioni që porositet duhet të ketë të bëjë me shërbimet që ofrohen brenda territorit </a:t>
            </a:r>
          </a:p>
          <a:p>
            <a:pPr marL="342900" indent="-342900" algn="just">
              <a:buFont typeface="Wingdings" pitchFamily="2" charset="2"/>
              <a:buChar char="ü"/>
            </a:pPr>
            <a:endParaRPr lang="en-GB" sz="2200" dirty="0"/>
          </a:p>
          <a:p>
            <a:pPr marL="342900" indent="-342900" algn="just">
              <a:buFont typeface="Wingdings" pitchFamily="2" charset="2"/>
              <a:buChar char="ü"/>
            </a:pPr>
            <a:r>
              <a:rPr lang="sq-AL" sz="2200"/>
              <a:t>Informacioni i abonuesit nuk mund të kërkohet për shërbimet e ofruara vetëm jashtë territorit </a:t>
            </a:r>
          </a:p>
        </p:txBody>
      </p:sp>
    </p:spTree>
    <p:extLst>
      <p:ext uri="{BB962C8B-B14F-4D97-AF65-F5344CB8AC3E}">
        <p14:creationId xmlns:p14="http://schemas.microsoft.com/office/powerpoint/2010/main" xmlns="" val="32860033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Urdhri i paraqitjes së të dhënave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95828" y="894205"/>
            <a:ext cx="4476172" cy="5647700"/>
          </a:xfrm>
          <a:prstGeom prst="rect">
            <a:avLst/>
          </a:prstGeom>
        </p:spPr>
        <p:txBody>
          <a:bodyPr wrap="square">
            <a:spAutoFit/>
          </a:bodyPr>
          <a:lstStyle/>
          <a:p>
            <a:pPr marL="342900" indent="-342900" algn="just">
              <a:buFont typeface="Wingdings" pitchFamily="2" charset="2"/>
              <a:buChar char="Ø"/>
            </a:pPr>
            <a:r>
              <a:rPr lang="sq-AL" sz="1900" b="1" dirty="0"/>
              <a:t>Neni 18 - Urdhri për paraqitjen e të dhënave</a:t>
            </a:r>
          </a:p>
          <a:p>
            <a:pPr algn="just"/>
            <a:r>
              <a:rPr lang="sq-AL" sz="1900" dirty="0"/>
              <a:t>1. Secila palë miraton masa të tilla legjislative dhe masa të tjera që mund të jenë të nevojshme për të fuqizuar autoritetet e saj kompetente për të urdhëruar: </a:t>
            </a:r>
          </a:p>
          <a:p>
            <a:pPr algn="just"/>
            <a:r>
              <a:rPr lang="sq-AL" sz="1900" dirty="0"/>
              <a:t>a një person në territorin e saj të paraqesë të dhëna të specifikuara kompjuterike në posedim ose kontroll të atij personi, të cilat ruhen në një sistem kompjuterik ose një medium për ruajtjen e të dhënave kompjuterike; dhe </a:t>
            </a:r>
          </a:p>
          <a:p>
            <a:pPr algn="just"/>
            <a:r>
              <a:rPr lang="sq-AL" sz="1900" dirty="0"/>
              <a:t>b një ofrues të shërbimeve që ofron shërbimet e tij në territorin e Palës për të paraqitur informacionin rreth </a:t>
            </a:r>
            <a:r>
              <a:rPr lang="sq-AL" sz="1900" dirty="0" err="1"/>
              <a:t>abonuesit</a:t>
            </a:r>
            <a:r>
              <a:rPr lang="sq-AL" sz="1900" dirty="0"/>
              <a:t> në lidhje me shërbime të tilla në </a:t>
            </a:r>
            <a:r>
              <a:rPr lang="sq-AL" sz="1900" b="1" dirty="0">
                <a:solidFill>
                  <a:srgbClr val="FF0000"/>
                </a:solidFill>
              </a:rPr>
              <a:t>posedimin ose kontrollin e atij ofruesi të shërbimit</a:t>
            </a:r>
            <a:r>
              <a:rPr lang="sq-AL" sz="1900" dirty="0"/>
              <a:t>. </a:t>
            </a:r>
          </a:p>
        </p:txBody>
      </p:sp>
      <p:sp>
        <p:nvSpPr>
          <p:cNvPr id="6" name="Rectangle 5">
            <a:extLst>
              <a:ext uri="{FF2B5EF4-FFF2-40B4-BE49-F238E27FC236}">
                <a16:creationId xmlns:a16="http://schemas.microsoft.com/office/drawing/2014/main" xmlns="" id="{524B6456-681F-2F44-A01A-AD3514E81BD2}"/>
              </a:ext>
            </a:extLst>
          </p:cNvPr>
          <p:cNvSpPr/>
          <p:nvPr/>
        </p:nvSpPr>
        <p:spPr>
          <a:xfrm>
            <a:off x="4633227" y="1276964"/>
            <a:ext cx="4414945" cy="4939814"/>
          </a:xfrm>
          <a:prstGeom prst="rect">
            <a:avLst/>
          </a:prstGeom>
        </p:spPr>
        <p:txBody>
          <a:bodyPr wrap="square">
            <a:spAutoFit/>
          </a:bodyPr>
          <a:lstStyle/>
          <a:p>
            <a:pPr marL="342900" indent="-342900" algn="just">
              <a:buFont typeface="Wingdings" pitchFamily="2" charset="2"/>
              <a:buChar char="ü"/>
            </a:pPr>
            <a:r>
              <a:rPr lang="sq-AL" sz="2100" dirty="0"/>
              <a:t>Ofruesi i shërbimit ose mund të ketë:</a:t>
            </a:r>
          </a:p>
          <a:p>
            <a:pPr marL="800100" lvl="1" indent="-342900" algn="just">
              <a:buFont typeface="Wingdings" pitchFamily="2" charset="2"/>
              <a:buChar char="ü"/>
            </a:pPr>
            <a:r>
              <a:rPr lang="sq-AL" sz="2100" dirty="0"/>
              <a:t>posedim fizik</a:t>
            </a:r>
          </a:p>
          <a:p>
            <a:pPr marL="800100" lvl="1" indent="-342900" algn="just">
              <a:buFont typeface="Wingdings" pitchFamily="2" charset="2"/>
              <a:buChar char="ü"/>
            </a:pPr>
            <a:r>
              <a:rPr lang="sq-AL" sz="2100" dirty="0"/>
              <a:t>posedim konstruktiv (kontroll të lirë për prodhimin e tyre)</a:t>
            </a:r>
          </a:p>
          <a:p>
            <a:pPr marL="342900" indent="-342900" algn="just">
              <a:buFont typeface="Wingdings" pitchFamily="2" charset="2"/>
              <a:buChar char="ü"/>
            </a:pPr>
            <a:endParaRPr lang="en-GB" sz="2100" dirty="0"/>
          </a:p>
          <a:p>
            <a:pPr marL="342900" indent="-342900" algn="just">
              <a:buFont typeface="Wingdings" pitchFamily="2" charset="2"/>
              <a:buChar char="ü"/>
            </a:pPr>
            <a:r>
              <a:rPr lang="sq-AL" sz="2100" dirty="0"/>
              <a:t>Lokacioni i të dhënave është i parëndësishëm për sa kohë që kontrollohen nga ofruesi i shërbimit në territor </a:t>
            </a:r>
          </a:p>
          <a:p>
            <a:pPr marL="342900" indent="-342900" algn="just">
              <a:buFont typeface="Wingdings" pitchFamily="2" charset="2"/>
              <a:buChar char="ü"/>
            </a:pPr>
            <a:endParaRPr lang="en-GB" sz="2100" dirty="0"/>
          </a:p>
          <a:p>
            <a:pPr marL="342900" indent="-342900" algn="just">
              <a:buFont typeface="Wingdings" pitchFamily="2" charset="2"/>
              <a:buChar char="ü"/>
            </a:pPr>
            <a:r>
              <a:rPr lang="sq-AL" sz="2100" dirty="0"/>
              <a:t>Kontrolli nuk përfshin aftësinë teknike për të hyrë në të dhënat e ruajtura në distancë që nuk janë brenda kontrollit legjitim</a:t>
            </a:r>
          </a:p>
        </p:txBody>
      </p:sp>
    </p:spTree>
    <p:extLst>
      <p:ext uri="{BB962C8B-B14F-4D97-AF65-F5344CB8AC3E}">
        <p14:creationId xmlns:p14="http://schemas.microsoft.com/office/powerpoint/2010/main" xmlns="" val="1718097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Agjenda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36290" y="1043731"/>
            <a:ext cx="3791244" cy="2800767"/>
          </a:xfrm>
          <a:prstGeom prst="rect">
            <a:avLst/>
          </a:prstGeom>
        </p:spPr>
        <p:txBody>
          <a:bodyPr wrap="square">
            <a:spAutoFit/>
          </a:bodyPr>
          <a:lstStyle/>
          <a:p>
            <a:pPr marL="342900" indent="-342900" eaLnBrk="1" hangingPunct="1">
              <a:lnSpc>
                <a:spcPct val="80000"/>
              </a:lnSpc>
              <a:buFont typeface="Wingdings" pitchFamily="2" charset="2"/>
              <a:buChar char="Ø"/>
            </a:pPr>
            <a:r>
              <a:rPr lang="sq-AL" sz="2000" b="1"/>
              <a:t>Pjesa e parë</a:t>
            </a:r>
          </a:p>
          <a:p>
            <a:pPr marL="342900" indent="-342900" eaLnBrk="1" hangingPunct="1">
              <a:lnSpc>
                <a:spcPct val="80000"/>
              </a:lnSpc>
              <a:buFont typeface="Wingdings" pitchFamily="2" charset="2"/>
              <a:buChar char="ü"/>
            </a:pPr>
            <a:r>
              <a:rPr lang="sq-AL" sz="2000" i="1"/>
              <a:t>Përmbledhje e përkufizimeve kryesore</a:t>
            </a:r>
          </a:p>
          <a:p>
            <a:pPr marL="342900" indent="-342900" eaLnBrk="1" hangingPunct="1">
              <a:lnSpc>
                <a:spcPct val="80000"/>
              </a:lnSpc>
              <a:buFont typeface="Wingdings" pitchFamily="2" charset="2"/>
              <a:buChar char="ü"/>
            </a:pPr>
            <a:endParaRPr lang="en-GB" sz="2000" dirty="0"/>
          </a:p>
          <a:p>
            <a:pPr marL="342900" indent="-342900" eaLnBrk="1" hangingPunct="1">
              <a:lnSpc>
                <a:spcPct val="80000"/>
              </a:lnSpc>
              <a:buFont typeface="Wingdings" pitchFamily="2" charset="2"/>
              <a:buChar char="Ø"/>
            </a:pPr>
            <a:r>
              <a:rPr lang="sq-AL" sz="2000" b="1"/>
              <a:t>Pjesa e dytë</a:t>
            </a:r>
          </a:p>
          <a:p>
            <a:pPr marL="342900" indent="-342900">
              <a:lnSpc>
                <a:spcPct val="80000"/>
              </a:lnSpc>
              <a:buFont typeface="Wingdings" pitchFamily="2" charset="2"/>
              <a:buChar char="ü"/>
            </a:pPr>
            <a:r>
              <a:rPr lang="sq-AL" sz="2000" i="1"/>
              <a:t>Bashkëpunimi me ofruesit e shërbimeve vendore</a:t>
            </a:r>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sq-AL" sz="2000" b="1"/>
              <a:t>Pjesa e tretë</a:t>
            </a:r>
          </a:p>
          <a:p>
            <a:pPr marL="342900" indent="-342900">
              <a:lnSpc>
                <a:spcPct val="80000"/>
              </a:lnSpc>
              <a:buFont typeface="Wingdings" pitchFamily="2" charset="2"/>
              <a:buChar char="ü"/>
            </a:pPr>
            <a:r>
              <a:rPr lang="sq-AL" sz="2000" i="1"/>
              <a:t>Bashkëpunimi me ofruesit e shërbimeve të huaja për marrjen e të dhënave</a:t>
            </a:r>
          </a:p>
        </p:txBody>
      </p:sp>
      <p:sp>
        <p:nvSpPr>
          <p:cNvPr id="6" name="Rectangle 5">
            <a:extLst>
              <a:ext uri="{FF2B5EF4-FFF2-40B4-BE49-F238E27FC236}">
                <a16:creationId xmlns:a16="http://schemas.microsoft.com/office/drawing/2014/main" xmlns="" id="{EA3FFC4F-A0C7-6241-A6A3-D4D1CB58E595}"/>
              </a:ext>
            </a:extLst>
          </p:cNvPr>
          <p:cNvSpPr/>
          <p:nvPr/>
        </p:nvSpPr>
        <p:spPr>
          <a:xfrm>
            <a:off x="4450456" y="1043731"/>
            <a:ext cx="4572000" cy="2554545"/>
          </a:xfrm>
          <a:prstGeom prst="rect">
            <a:avLst/>
          </a:prstGeom>
        </p:spPr>
        <p:txBody>
          <a:bodyPr>
            <a:spAutoFit/>
          </a:bodyPr>
          <a:lstStyle/>
          <a:p>
            <a:pPr marL="342900" indent="-342900" eaLnBrk="1" hangingPunct="1">
              <a:lnSpc>
                <a:spcPct val="80000"/>
              </a:lnSpc>
              <a:buFont typeface="Wingdings" pitchFamily="2" charset="2"/>
              <a:buChar char="Ø"/>
            </a:pPr>
            <a:r>
              <a:rPr lang="sq-AL" sz="2000" b="1"/>
              <a:t>Pjesa e katërt</a:t>
            </a:r>
          </a:p>
          <a:p>
            <a:pPr marL="342900" indent="-342900">
              <a:lnSpc>
                <a:spcPct val="80000"/>
              </a:lnSpc>
              <a:buFont typeface="Wingdings" pitchFamily="2" charset="2"/>
              <a:buChar char="ü"/>
            </a:pPr>
            <a:r>
              <a:rPr lang="sq-AL" sz="2000" i="1"/>
              <a:t>Bashkëpunimi me ofruesit e shërbimeve të huaja për heqjen e përmbajtjes së jashtëligjshme</a:t>
            </a:r>
          </a:p>
          <a:p>
            <a:pPr marL="342900" indent="-342900">
              <a:lnSpc>
                <a:spcPct val="80000"/>
              </a:lnSpc>
              <a:buFont typeface="Wingdings" pitchFamily="2" charset="2"/>
              <a:buChar char="ü"/>
            </a:pPr>
            <a:endParaRPr lang="en-GB" sz="2000" i="1" dirty="0"/>
          </a:p>
          <a:p>
            <a:pPr marL="342900" indent="-342900" eaLnBrk="1" hangingPunct="1">
              <a:lnSpc>
                <a:spcPct val="80000"/>
              </a:lnSpc>
              <a:buFont typeface="Wingdings" pitchFamily="2" charset="2"/>
              <a:buChar char="Ø"/>
            </a:pPr>
            <a:r>
              <a:rPr lang="sq-AL" sz="2000" b="1"/>
              <a:t>Pjesa e pestë</a:t>
            </a:r>
          </a:p>
          <a:p>
            <a:pPr marL="342900" indent="-342900">
              <a:lnSpc>
                <a:spcPct val="80000"/>
              </a:lnSpc>
              <a:buFont typeface="Wingdings" pitchFamily="2" charset="2"/>
              <a:buChar char="ü"/>
            </a:pPr>
            <a:r>
              <a:rPr lang="sq-AL" sz="2000" i="1"/>
              <a:t>Rast studimor</a:t>
            </a:r>
          </a:p>
          <a:p>
            <a:pPr marL="342900" indent="-342900">
              <a:lnSpc>
                <a:spcPct val="80000"/>
              </a:lnSpc>
              <a:buFont typeface="Wingdings" pitchFamily="2" charset="2"/>
              <a:buChar char="ü"/>
            </a:pPr>
            <a:endParaRPr lang="en-GB" sz="2000" i="1" dirty="0"/>
          </a:p>
          <a:p>
            <a:pPr marL="342900" indent="-342900" eaLnBrk="1" hangingPunct="1">
              <a:lnSpc>
                <a:spcPct val="80000"/>
              </a:lnSpc>
              <a:buFont typeface="Wingdings" pitchFamily="2" charset="2"/>
              <a:buChar char="Ø"/>
            </a:pPr>
            <a:r>
              <a:rPr lang="sq-AL" sz="2000" b="1"/>
              <a:t>Pjesa e gjashtë</a:t>
            </a:r>
          </a:p>
          <a:p>
            <a:pPr marL="342900" indent="-342900">
              <a:lnSpc>
                <a:spcPct val="80000"/>
              </a:lnSpc>
              <a:buFont typeface="Wingdings" pitchFamily="2" charset="2"/>
              <a:buChar char="ü"/>
            </a:pPr>
            <a:r>
              <a:rPr lang="sq-AL" sz="2000" i="1"/>
              <a:t>Përmbledhje</a:t>
            </a:r>
          </a:p>
          <a:p>
            <a:pPr>
              <a:lnSpc>
                <a:spcPct val="80000"/>
              </a:lnSpc>
            </a:pPr>
            <a:endParaRPr lang="en-GB" sz="2000" i="1" dirty="0"/>
          </a:p>
        </p:txBody>
      </p:sp>
    </p:spTree>
    <p:extLst>
      <p:ext uri="{BB962C8B-B14F-4D97-AF65-F5344CB8AC3E}">
        <p14:creationId xmlns:p14="http://schemas.microsoft.com/office/powerpoint/2010/main" xmlns=""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20</a:t>
            </a:fld>
            <a:endParaRPr lang="en-US" smtClean="0"/>
          </a:p>
        </p:txBody>
      </p:sp>
      <p:graphicFrame>
        <p:nvGraphicFramePr>
          <p:cNvPr id="4" name="Diagram 3">
            <a:extLst>
              <a:ext uri="{FF2B5EF4-FFF2-40B4-BE49-F238E27FC236}">
                <a16:creationId xmlns:a16="http://schemas.microsoft.com/office/drawing/2014/main" xmlns="" id="{05437733-B3E6-4DBB-8A2D-CA7D17A3901A}"/>
              </a:ext>
            </a:extLst>
          </p:cNvPr>
          <p:cNvGraphicFramePr/>
          <p:nvPr>
            <p:extLst>
              <p:ext uri="{D42A27DB-BD31-4B8C-83A1-F6EECF244321}">
                <p14:modId xmlns:p14="http://schemas.microsoft.com/office/powerpoint/2010/main" xmlns="" val="2903304676"/>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xmlns=""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20</a:t>
            </a:fld>
            <a:endParaRPr lang="en-GB" smtClean="0"/>
          </a:p>
        </p:txBody>
      </p:sp>
      <p:sp>
        <p:nvSpPr>
          <p:cNvPr id="8" name="TextBox 7">
            <a:extLst>
              <a:ext uri="{FF2B5EF4-FFF2-40B4-BE49-F238E27FC236}">
                <a16:creationId xmlns:a16="http://schemas.microsoft.com/office/drawing/2014/main" xmlns="" id="{C974593F-343C-4D52-8D55-2FAFCDF04844}"/>
              </a:ext>
            </a:extLst>
          </p:cNvPr>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xmlns=""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smtClean="0">
              <a:solidFill>
                <a:schemeClr val="tx1"/>
              </a:solidFill>
            </a:endParaRPr>
          </a:p>
        </p:txBody>
      </p:sp>
      <p:sp>
        <p:nvSpPr>
          <p:cNvPr id="10" name="Rectangle 9">
            <a:extLst>
              <a:ext uri="{FF2B5EF4-FFF2-40B4-BE49-F238E27FC236}">
                <a16:creationId xmlns:a16="http://schemas.microsoft.com/office/drawing/2014/main" xmlns=""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xmlns=""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Pyetje anketimi</a:t>
            </a:r>
          </a:p>
        </p:txBody>
      </p:sp>
      <p:pic>
        <p:nvPicPr>
          <p:cNvPr id="13" name="Picture 4">
            <a:extLst>
              <a:ext uri="{FF2B5EF4-FFF2-40B4-BE49-F238E27FC236}">
                <a16:creationId xmlns:a16="http://schemas.microsoft.com/office/drawing/2014/main" xmlns="" id="{B0BAA402-BFA5-4D5C-A83D-3F02308E59AC}"/>
              </a:ext>
            </a:extLst>
          </p:cNvPr>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4" name="TextBox 13">
            <a:extLst>
              <a:ext uri="{FF2B5EF4-FFF2-40B4-BE49-F238E27FC236}">
                <a16:creationId xmlns:a16="http://schemas.microsoft.com/office/drawing/2014/main" xmlns=""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40599622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21</a:t>
            </a:fld>
            <a:endParaRPr lang="en-US" smtClean="0"/>
          </a:p>
        </p:txBody>
      </p:sp>
      <p:graphicFrame>
        <p:nvGraphicFramePr>
          <p:cNvPr id="4" name="Diagram 3">
            <a:extLst>
              <a:ext uri="{FF2B5EF4-FFF2-40B4-BE49-F238E27FC236}">
                <a16:creationId xmlns:a16="http://schemas.microsoft.com/office/drawing/2014/main" xmlns="" id="{05437733-B3E6-4DBB-8A2D-CA7D17A3901A}"/>
              </a:ext>
            </a:extLst>
          </p:cNvPr>
          <p:cNvGraphicFramePr/>
          <p:nvPr>
            <p:extLst>
              <p:ext uri="{D42A27DB-BD31-4B8C-83A1-F6EECF244321}">
                <p14:modId xmlns:p14="http://schemas.microsoft.com/office/powerpoint/2010/main" xmlns="" val="91809706"/>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xmlns=""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21</a:t>
            </a:fld>
            <a:endParaRPr lang="en-GB" smtClean="0"/>
          </a:p>
        </p:txBody>
      </p:sp>
      <p:sp>
        <p:nvSpPr>
          <p:cNvPr id="8" name="TextBox 7">
            <a:extLst>
              <a:ext uri="{FF2B5EF4-FFF2-40B4-BE49-F238E27FC236}">
                <a16:creationId xmlns:a16="http://schemas.microsoft.com/office/drawing/2014/main" xmlns="" id="{C974593F-343C-4D52-8D55-2FAFCDF04844}"/>
              </a:ext>
            </a:extLst>
          </p:cNvPr>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xmlns=""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smtClean="0">
              <a:solidFill>
                <a:schemeClr val="tx1"/>
              </a:solidFill>
            </a:endParaRPr>
          </a:p>
        </p:txBody>
      </p:sp>
      <p:sp>
        <p:nvSpPr>
          <p:cNvPr id="10" name="Rectangle 9">
            <a:extLst>
              <a:ext uri="{FF2B5EF4-FFF2-40B4-BE49-F238E27FC236}">
                <a16:creationId xmlns:a16="http://schemas.microsoft.com/office/drawing/2014/main" xmlns=""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xmlns=""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Pyetje anketimi</a:t>
            </a:r>
          </a:p>
        </p:txBody>
      </p:sp>
      <p:pic>
        <p:nvPicPr>
          <p:cNvPr id="13" name="Picture 4">
            <a:extLst>
              <a:ext uri="{FF2B5EF4-FFF2-40B4-BE49-F238E27FC236}">
                <a16:creationId xmlns:a16="http://schemas.microsoft.com/office/drawing/2014/main" xmlns="" id="{B0BAA402-BFA5-4D5C-A83D-3F02308E59AC}"/>
              </a:ext>
            </a:extLst>
          </p:cNvPr>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4" name="TextBox 13">
            <a:extLst>
              <a:ext uri="{FF2B5EF4-FFF2-40B4-BE49-F238E27FC236}">
                <a16:creationId xmlns:a16="http://schemas.microsoft.com/office/drawing/2014/main" xmlns=""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38039524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6353410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262190"/>
            <a:ext cx="8525021" cy="2062103"/>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tretë</a:t>
            </a:r>
          </a:p>
          <a:p>
            <a:pPr algn="ctr">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t>Bashkëpunimi me ofruesit e shërbimeve të huaja për marrjen e të dhënave  </a:t>
            </a:r>
          </a:p>
          <a:p>
            <a:pPr algn="ctr" eaLnBrk="1" hangingPunct="1">
              <a:lnSpc>
                <a:spcPct val="80000"/>
              </a:lnSpc>
            </a:pPr>
            <a:endParaRPr lang="en-GB" sz="3200" dirty="0"/>
          </a:p>
        </p:txBody>
      </p:sp>
    </p:spTree>
    <p:extLst>
      <p:ext uri="{BB962C8B-B14F-4D97-AF65-F5344CB8AC3E}">
        <p14:creationId xmlns:p14="http://schemas.microsoft.com/office/powerpoint/2010/main" xmlns="" val="39030927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dirty="0"/>
              <a:t>Bashkëpunimi me ofruesit e shërbimeve të huaja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037077"/>
            <a:ext cx="4483478" cy="5716950"/>
          </a:xfrm>
          <a:prstGeom prst="rect">
            <a:avLst/>
          </a:prstGeom>
        </p:spPr>
        <p:txBody>
          <a:bodyPr wrap="square">
            <a:spAutoFit/>
          </a:bodyPr>
          <a:lstStyle/>
          <a:p>
            <a:pPr marL="342900" indent="-342900" algn="just">
              <a:buFont typeface="Wingdings" pitchFamily="2" charset="2"/>
              <a:buChar char="ü"/>
              <a:defRPr/>
            </a:pPr>
            <a:r>
              <a:rPr lang="sq-AL" sz="2000" dirty="0"/>
              <a:t>Shumë ofrues të shërbimeve globale ofrojnë shërbime në një territor pa prani ligjore në atë territor</a:t>
            </a:r>
          </a:p>
          <a:p>
            <a:pPr marL="342900" indent="-342900" algn="just">
              <a:buFont typeface="Wingdings" pitchFamily="2" charset="2"/>
              <a:buChar char="ü"/>
              <a:defRPr/>
            </a:pPr>
            <a:endParaRPr lang="en-US" sz="1050" dirty="0"/>
          </a:p>
          <a:p>
            <a:pPr marL="342900" indent="-342900" algn="just">
              <a:buFont typeface="Wingdings" pitchFamily="2" charset="2"/>
              <a:buChar char="ü"/>
              <a:defRPr/>
            </a:pPr>
            <a:r>
              <a:rPr lang="sq-AL" sz="2000" dirty="0"/>
              <a:t>Sfidat e ndërtimit të juridiksionit me krah të gjatë në funksion të normave ekzistuese të së drejtës ndërkombëtare</a:t>
            </a:r>
          </a:p>
          <a:p>
            <a:pPr marL="342900" indent="-342900" algn="just">
              <a:buFont typeface="Wingdings" pitchFamily="2" charset="2"/>
              <a:buChar char="ü"/>
              <a:defRPr/>
            </a:pPr>
            <a:endParaRPr lang="en-GB" sz="1100" dirty="0"/>
          </a:p>
          <a:p>
            <a:pPr marL="342900" indent="-342900" algn="just">
              <a:buFont typeface="Wingdings" pitchFamily="2" charset="2"/>
              <a:buChar char="ü"/>
              <a:defRPr/>
            </a:pPr>
            <a:r>
              <a:rPr lang="sq-AL" sz="2000" dirty="0"/>
              <a:t>Opsionet për të bashkëpunuar përfshijnë:</a:t>
            </a:r>
          </a:p>
          <a:p>
            <a:pPr marL="800100" lvl="1" indent="-342900" algn="just">
              <a:buFont typeface="Wingdings" pitchFamily="2" charset="2"/>
              <a:buChar char="ü"/>
              <a:defRPr/>
            </a:pPr>
            <a:r>
              <a:rPr lang="sq-AL" sz="2000" dirty="0"/>
              <a:t>Kornizat e NJN-së</a:t>
            </a:r>
          </a:p>
          <a:p>
            <a:pPr marL="800100" lvl="1" indent="-342900" algn="just">
              <a:buFont typeface="Wingdings" pitchFamily="2" charset="2"/>
              <a:buChar char="ü"/>
              <a:defRPr/>
            </a:pPr>
            <a:r>
              <a:rPr lang="sq-AL" sz="2000" dirty="0"/>
              <a:t>Kërkesat emergjente për zbulim</a:t>
            </a:r>
          </a:p>
          <a:p>
            <a:pPr marL="800100" lvl="1" indent="-342900" algn="just">
              <a:buFont typeface="Wingdings" pitchFamily="2" charset="2"/>
              <a:buChar char="ü"/>
              <a:defRPr/>
            </a:pPr>
            <a:r>
              <a:rPr lang="sq-AL" sz="2000" dirty="0"/>
              <a:t>Urdhri i paraqitjes së të dhënave</a:t>
            </a:r>
          </a:p>
          <a:p>
            <a:pPr marL="800100" lvl="1" indent="-342900" algn="just">
              <a:buFont typeface="Wingdings" pitchFamily="2" charset="2"/>
              <a:buChar char="ü"/>
              <a:defRPr/>
            </a:pPr>
            <a:r>
              <a:rPr lang="sq-AL" sz="2000" dirty="0"/>
              <a:t>Qasja ndërkufitare me pëlqim</a:t>
            </a:r>
          </a:p>
          <a:p>
            <a:pPr marL="800100" lvl="1" indent="-342900" algn="just">
              <a:buFont typeface="Wingdings" pitchFamily="2" charset="2"/>
              <a:buChar char="ü"/>
              <a:defRPr/>
            </a:pPr>
            <a:r>
              <a:rPr lang="sq-AL" sz="2000" dirty="0"/>
              <a:t>Bashkëpunimi vullnetar </a:t>
            </a:r>
          </a:p>
        </p:txBody>
      </p:sp>
      <p:sp>
        <p:nvSpPr>
          <p:cNvPr id="6" name="Rectangle 5">
            <a:extLst>
              <a:ext uri="{FF2B5EF4-FFF2-40B4-BE49-F238E27FC236}">
                <a16:creationId xmlns:a16="http://schemas.microsoft.com/office/drawing/2014/main" xmlns="" id="{4F84165C-D7D1-4222-AF8E-6B601AC28A8A}"/>
              </a:ext>
            </a:extLst>
          </p:cNvPr>
          <p:cNvSpPr/>
          <p:nvPr/>
        </p:nvSpPr>
        <p:spPr>
          <a:xfrm>
            <a:off x="4660522" y="1063813"/>
            <a:ext cx="4394956" cy="3970318"/>
          </a:xfrm>
          <a:prstGeom prst="rect">
            <a:avLst/>
          </a:prstGeom>
        </p:spPr>
        <p:txBody>
          <a:bodyPr wrap="square">
            <a:spAutoFit/>
          </a:bodyPr>
          <a:lstStyle/>
          <a:p>
            <a:pPr marL="342900" indent="-342900" algn="just">
              <a:buFont typeface="Wingdings" pitchFamily="2" charset="2"/>
              <a:buChar char="ü"/>
              <a:defRPr/>
            </a:pPr>
            <a:r>
              <a:rPr lang="sq-AL" sz="2100"/>
              <a:t>Vendet mund të përdorin kornizat ekzistuese të NJN-së për të kërkuar nga qeveritë e huaja të marrin të dhëna nga ofruesit e shërbimeve të huaja </a:t>
            </a:r>
          </a:p>
          <a:p>
            <a:pPr marL="342900" indent="-342900" algn="just">
              <a:buFont typeface="Wingdings" pitchFamily="2" charset="2"/>
              <a:buChar char="ü"/>
              <a:defRPr/>
            </a:pPr>
            <a:endParaRPr lang="en-GB" sz="2100" dirty="0"/>
          </a:p>
          <a:p>
            <a:pPr marL="342900" indent="-342900" algn="just">
              <a:buFont typeface="Wingdings" pitchFamily="2" charset="2"/>
              <a:buChar char="ü"/>
              <a:defRPr/>
            </a:pPr>
            <a:r>
              <a:rPr lang="sq-AL" sz="2100"/>
              <a:t>Kornizat e NJN-së janë mekanizma të detyrueshme me ligj për të detyruar ofruesit e shërbimeve të huaja </a:t>
            </a:r>
          </a:p>
          <a:p>
            <a:pPr marL="342900" indent="-342900" algn="just">
              <a:buFont typeface="Wingdings" pitchFamily="2" charset="2"/>
              <a:buChar char="ü"/>
              <a:defRPr/>
            </a:pPr>
            <a:endParaRPr lang="en-GB" sz="2100" dirty="0"/>
          </a:p>
          <a:p>
            <a:pPr marL="342900" indent="-342900" algn="just">
              <a:buFont typeface="Wingdings" pitchFamily="2" charset="2"/>
              <a:buChar char="ü"/>
              <a:defRPr/>
            </a:pPr>
            <a:r>
              <a:rPr lang="sq-AL" sz="2100"/>
              <a:t>Kornizat e NJN-së mund të jenë relativisht të ngadalta dhe të vështira</a:t>
            </a:r>
          </a:p>
          <a:p>
            <a:pPr marL="342900" indent="-342900" algn="just">
              <a:buFont typeface="Wingdings" pitchFamily="2" charset="2"/>
              <a:buChar char="ü"/>
              <a:defRPr/>
            </a:pPr>
            <a:endParaRPr lang="en-GB" sz="2100" dirty="0"/>
          </a:p>
        </p:txBody>
      </p:sp>
    </p:spTree>
    <p:extLst>
      <p:ext uri="{BB962C8B-B14F-4D97-AF65-F5344CB8AC3E}">
        <p14:creationId xmlns:p14="http://schemas.microsoft.com/office/powerpoint/2010/main" xmlns="" val="32585333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Kornizat e NJN-së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1" y="1072937"/>
            <a:ext cx="8584961" cy="1446550"/>
          </a:xfrm>
          <a:prstGeom prst="rect">
            <a:avLst/>
          </a:prstGeom>
        </p:spPr>
        <p:txBody>
          <a:bodyPr wrap="square">
            <a:spAutoFit/>
          </a:bodyPr>
          <a:lstStyle/>
          <a:p>
            <a:pPr marL="342900" indent="-342900" algn="just">
              <a:buFont typeface="Wingdings" pitchFamily="2" charset="2"/>
              <a:buChar char="ü"/>
              <a:defRPr/>
            </a:pPr>
            <a:r>
              <a:rPr lang="sq-AL" sz="2200" dirty="0"/>
              <a:t>Shumica e ofruesve të shërbimeve globale kërkojnë </a:t>
            </a:r>
            <a:r>
              <a:rPr lang="sq-AL" sz="2200" dirty="0" smtClean="0"/>
              <a:t>TNJN-të </a:t>
            </a:r>
            <a:r>
              <a:rPr lang="sq-AL" sz="2200" dirty="0" smtClean="0"/>
              <a:t>për zbulimin </a:t>
            </a:r>
            <a:r>
              <a:rPr lang="sq-AL" sz="2200" dirty="0"/>
              <a:t>e informacionit të </a:t>
            </a:r>
            <a:r>
              <a:rPr lang="sq-AL" sz="2200" dirty="0" err="1"/>
              <a:t>abonuesit</a:t>
            </a:r>
            <a:r>
              <a:rPr lang="sq-AL" sz="2200" dirty="0"/>
              <a:t> </a:t>
            </a:r>
          </a:p>
          <a:p>
            <a:pPr marL="342900" indent="-342900" algn="just">
              <a:buFont typeface="Wingdings" pitchFamily="2" charset="2"/>
              <a:buChar char="ü"/>
              <a:defRPr/>
            </a:pPr>
            <a:endParaRPr lang="en-US" sz="2200" dirty="0"/>
          </a:p>
          <a:p>
            <a:pPr marL="342900" indent="-342900" algn="just">
              <a:buFont typeface="Wingdings" pitchFamily="2" charset="2"/>
              <a:buChar char="ü"/>
              <a:defRPr/>
            </a:pPr>
            <a:endParaRPr lang="en-GB" sz="2200" dirty="0"/>
          </a:p>
        </p:txBody>
      </p:sp>
      <p:pic>
        <p:nvPicPr>
          <p:cNvPr id="12" name="Picture 11">
            <a:extLst>
              <a:ext uri="{FF2B5EF4-FFF2-40B4-BE49-F238E27FC236}">
                <a16:creationId xmlns:a16="http://schemas.microsoft.com/office/drawing/2014/main" xmlns="" id="{BD0526E9-1C13-45A1-ACD1-2FBDFACD6427}"/>
              </a:ext>
            </a:extLst>
          </p:cNvPr>
          <p:cNvPicPr>
            <a:picLocks noChangeAspect="1"/>
          </p:cNvPicPr>
          <p:nvPr/>
        </p:nvPicPr>
        <p:blipFill>
          <a:blip r:embed="rId4"/>
          <a:stretch>
            <a:fillRect/>
          </a:stretch>
        </p:blipFill>
        <p:spPr>
          <a:xfrm>
            <a:off x="587250" y="2163290"/>
            <a:ext cx="1512741" cy="1008494"/>
          </a:xfrm>
          <a:prstGeom prst="rect">
            <a:avLst/>
          </a:prstGeom>
        </p:spPr>
      </p:pic>
      <p:pic>
        <p:nvPicPr>
          <p:cNvPr id="16" name="Picture 15">
            <a:extLst>
              <a:ext uri="{FF2B5EF4-FFF2-40B4-BE49-F238E27FC236}">
                <a16:creationId xmlns:a16="http://schemas.microsoft.com/office/drawing/2014/main" xmlns="" id="{447C6600-1339-4648-B951-B8087204EBC8}"/>
              </a:ext>
            </a:extLst>
          </p:cNvPr>
          <p:cNvPicPr>
            <a:picLocks noChangeAspect="1"/>
          </p:cNvPicPr>
          <p:nvPr/>
        </p:nvPicPr>
        <p:blipFill>
          <a:blip r:embed="rId5"/>
          <a:stretch>
            <a:fillRect/>
          </a:stretch>
        </p:blipFill>
        <p:spPr>
          <a:xfrm>
            <a:off x="2598720" y="2084397"/>
            <a:ext cx="6456759" cy="1458715"/>
          </a:xfrm>
          <a:prstGeom prst="rect">
            <a:avLst/>
          </a:prstGeom>
        </p:spPr>
      </p:pic>
      <p:pic>
        <p:nvPicPr>
          <p:cNvPr id="19" name="Picture 18">
            <a:extLst>
              <a:ext uri="{FF2B5EF4-FFF2-40B4-BE49-F238E27FC236}">
                <a16:creationId xmlns:a16="http://schemas.microsoft.com/office/drawing/2014/main" xmlns="" id="{21025592-B29C-40EA-A72B-EC3C85BE886B}"/>
              </a:ext>
            </a:extLst>
          </p:cNvPr>
          <p:cNvPicPr>
            <a:picLocks noChangeAspect="1"/>
          </p:cNvPicPr>
          <p:nvPr/>
        </p:nvPicPr>
        <p:blipFill rotWithShape="1">
          <a:blip r:embed="rId6"/>
          <a:srcRect l="14251" t="15826" r="52387" b="14112"/>
          <a:stretch/>
        </p:blipFill>
        <p:spPr>
          <a:xfrm>
            <a:off x="775450" y="3543112"/>
            <a:ext cx="1131481" cy="1180606"/>
          </a:xfrm>
          <a:prstGeom prst="rect">
            <a:avLst/>
          </a:prstGeom>
        </p:spPr>
      </p:pic>
      <p:pic>
        <p:nvPicPr>
          <p:cNvPr id="20" name="Picture 19">
            <a:extLst>
              <a:ext uri="{FF2B5EF4-FFF2-40B4-BE49-F238E27FC236}">
                <a16:creationId xmlns:a16="http://schemas.microsoft.com/office/drawing/2014/main" xmlns="" id="{5625F868-5227-467D-973B-0CCFF319A994}"/>
              </a:ext>
            </a:extLst>
          </p:cNvPr>
          <p:cNvPicPr>
            <a:picLocks noChangeAspect="1"/>
          </p:cNvPicPr>
          <p:nvPr/>
        </p:nvPicPr>
        <p:blipFill>
          <a:blip r:embed="rId7"/>
          <a:stretch>
            <a:fillRect/>
          </a:stretch>
        </p:blipFill>
        <p:spPr>
          <a:xfrm>
            <a:off x="2233412" y="3580535"/>
            <a:ext cx="6822067" cy="1232842"/>
          </a:xfrm>
          <a:prstGeom prst="rect">
            <a:avLst/>
          </a:prstGeom>
        </p:spPr>
      </p:pic>
      <p:pic>
        <p:nvPicPr>
          <p:cNvPr id="21" name="Picture 20">
            <a:extLst>
              <a:ext uri="{FF2B5EF4-FFF2-40B4-BE49-F238E27FC236}">
                <a16:creationId xmlns:a16="http://schemas.microsoft.com/office/drawing/2014/main" xmlns="" id="{3398C0E0-B2E3-4331-924B-EFE9357DD1F9}"/>
              </a:ext>
            </a:extLst>
          </p:cNvPr>
          <p:cNvPicPr>
            <a:picLocks noChangeAspect="1"/>
          </p:cNvPicPr>
          <p:nvPr/>
        </p:nvPicPr>
        <p:blipFill>
          <a:blip r:embed="rId8"/>
          <a:stretch>
            <a:fillRect/>
          </a:stretch>
        </p:blipFill>
        <p:spPr>
          <a:xfrm>
            <a:off x="667186" y="5095046"/>
            <a:ext cx="1566226" cy="1270593"/>
          </a:xfrm>
          <a:prstGeom prst="rect">
            <a:avLst/>
          </a:prstGeom>
        </p:spPr>
      </p:pic>
      <p:pic>
        <p:nvPicPr>
          <p:cNvPr id="22" name="Picture 21">
            <a:extLst>
              <a:ext uri="{FF2B5EF4-FFF2-40B4-BE49-F238E27FC236}">
                <a16:creationId xmlns:a16="http://schemas.microsoft.com/office/drawing/2014/main" xmlns="" id="{58136539-3848-4FC2-AFC7-CC56FE379CA2}"/>
              </a:ext>
            </a:extLst>
          </p:cNvPr>
          <p:cNvPicPr>
            <a:picLocks noChangeAspect="1"/>
          </p:cNvPicPr>
          <p:nvPr/>
        </p:nvPicPr>
        <p:blipFill>
          <a:blip r:embed="rId9"/>
          <a:stretch>
            <a:fillRect/>
          </a:stretch>
        </p:blipFill>
        <p:spPr>
          <a:xfrm>
            <a:off x="2684108" y="4927917"/>
            <a:ext cx="4400273" cy="1487620"/>
          </a:xfrm>
          <a:prstGeom prst="rect">
            <a:avLst/>
          </a:prstGeom>
        </p:spPr>
      </p:pic>
    </p:spTree>
    <p:extLst>
      <p:ext uri="{BB962C8B-B14F-4D97-AF65-F5344CB8AC3E}">
        <p14:creationId xmlns:p14="http://schemas.microsoft.com/office/powerpoint/2010/main" xmlns="" val="3405829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Zbulimi emergjent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627017" y="1255817"/>
            <a:ext cx="7915767" cy="3816429"/>
          </a:xfrm>
          <a:prstGeom prst="rect">
            <a:avLst/>
          </a:prstGeom>
        </p:spPr>
        <p:txBody>
          <a:bodyPr wrap="square">
            <a:spAutoFit/>
          </a:bodyPr>
          <a:lstStyle/>
          <a:p>
            <a:pPr marL="342900" indent="-342900" algn="just">
              <a:buFont typeface="Wingdings" pitchFamily="2" charset="2"/>
              <a:buChar char="ü"/>
              <a:defRPr/>
            </a:pPr>
            <a:r>
              <a:rPr lang="sq-AL" sz="2200"/>
              <a:t>Ofruesit e shërbimeve mund të zbulojnë të dhëna në raste urgjente edhe në mungesë të kërkesave të TNJN-së</a:t>
            </a:r>
          </a:p>
          <a:p>
            <a:pPr marL="342900" indent="-342900" algn="just">
              <a:buFont typeface="Wingdings" pitchFamily="2" charset="2"/>
              <a:buChar char="ü"/>
              <a:defRPr/>
            </a:pPr>
            <a:endParaRPr lang="en-US" sz="2200" dirty="0"/>
          </a:p>
          <a:p>
            <a:pPr marL="342900" indent="-342900" algn="just">
              <a:buFont typeface="Wingdings" pitchFamily="2" charset="2"/>
              <a:buChar char="ü"/>
              <a:defRPr/>
            </a:pPr>
            <a:r>
              <a:rPr lang="sq-AL" sz="2200"/>
              <a:t>Këtu zbulimi është i nevojshëm për të parandaluar vdekjen ose lëndimin e rëndë trupor </a:t>
            </a:r>
          </a:p>
          <a:p>
            <a:pPr marL="342900" indent="-342900" algn="just">
              <a:buFont typeface="Wingdings" pitchFamily="2" charset="2"/>
              <a:buChar char="ü"/>
              <a:defRPr/>
            </a:pPr>
            <a:endParaRPr lang="en-US" sz="2200" dirty="0"/>
          </a:p>
          <a:p>
            <a:pPr marL="342900" indent="-342900" algn="just">
              <a:buFont typeface="Wingdings" pitchFamily="2" charset="2"/>
              <a:buChar char="ü"/>
              <a:defRPr/>
            </a:pPr>
            <a:r>
              <a:rPr lang="sq-AL" sz="2200"/>
              <a:t>Ofrues të ndryshëm të shërbimeve kanë kritere dhe procedura të ndryshme për zbulimin në raste emergjente </a:t>
            </a:r>
          </a:p>
          <a:p>
            <a:pPr marL="342900" indent="-342900" algn="just">
              <a:buFont typeface="Wingdings" pitchFamily="2" charset="2"/>
              <a:buChar char="ü"/>
              <a:defRPr/>
            </a:pPr>
            <a:endParaRPr lang="en-US" sz="2200" dirty="0"/>
          </a:p>
          <a:p>
            <a:pPr marL="342900" indent="-342900" algn="just">
              <a:buFont typeface="Wingdings" pitchFamily="2" charset="2"/>
              <a:buChar char="ü"/>
              <a:defRPr/>
            </a:pPr>
            <a:r>
              <a:rPr lang="sq-AL" sz="2200"/>
              <a:t>Shteti që kërkon zbulimin në raste emergjente nuk ka nevojë të ketë TNJN me vendin ku është i vendosur ofruesi i shërbimit </a:t>
            </a:r>
          </a:p>
        </p:txBody>
      </p:sp>
    </p:spTree>
    <p:extLst>
      <p:ext uri="{BB962C8B-B14F-4D97-AF65-F5344CB8AC3E}">
        <p14:creationId xmlns:p14="http://schemas.microsoft.com/office/powerpoint/2010/main" xmlns="" val="12596389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267F605A-4914-46CF-952F-637789E5F28C}"/>
              </a:ext>
            </a:extLst>
          </p:cNvPr>
          <p:cNvSpPr>
            <a:spLocks noGrp="1"/>
          </p:cNvSpPr>
          <p:nvPr>
            <p:ph type="sldNum" sz="quarter" idx="12"/>
          </p:nvPr>
        </p:nvSpPr>
        <p:spPr/>
        <p:txBody>
          <a:bodyPr/>
          <a:lstStyle/>
          <a:p>
            <a:pPr>
              <a:defRPr/>
            </a:pPr>
            <a:fld id="{0E1F2CE5-82EE-4D86-A1BA-A62E2F853B8E}" type="slidenum">
              <a:rPr lang="en-US" smtClean="0"/>
              <a:pPr>
                <a:defRPr/>
              </a:pPr>
              <a:t>27</a:t>
            </a:fld>
            <a:endParaRPr lang="en-US" smtClean="0"/>
          </a:p>
        </p:txBody>
      </p:sp>
      <p:pic>
        <p:nvPicPr>
          <p:cNvPr id="3" name="Picture 2">
            <a:extLst>
              <a:ext uri="{FF2B5EF4-FFF2-40B4-BE49-F238E27FC236}">
                <a16:creationId xmlns:a16="http://schemas.microsoft.com/office/drawing/2014/main" xmlns="" id="{0F9E2DD4-54A3-48CB-B326-186ADF2AA768}"/>
              </a:ext>
            </a:extLst>
          </p:cNvPr>
          <p:cNvPicPr>
            <a:picLocks noChangeAspect="1"/>
          </p:cNvPicPr>
          <p:nvPr/>
        </p:nvPicPr>
        <p:blipFill>
          <a:blip r:embed="rId3"/>
          <a:stretch>
            <a:fillRect/>
          </a:stretch>
        </p:blipFill>
        <p:spPr>
          <a:xfrm>
            <a:off x="0" y="52339"/>
            <a:ext cx="9285523" cy="6776478"/>
          </a:xfrm>
          <a:prstGeom prst="rect">
            <a:avLst/>
          </a:prstGeom>
        </p:spPr>
      </p:pic>
    </p:spTree>
    <p:extLst>
      <p:ext uri="{BB962C8B-B14F-4D97-AF65-F5344CB8AC3E}">
        <p14:creationId xmlns:p14="http://schemas.microsoft.com/office/powerpoint/2010/main" xmlns="" val="149602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C37FD4FA-7725-4E7B-B485-F27199E23FE2}"/>
              </a:ext>
            </a:extLst>
          </p:cNvPr>
          <p:cNvSpPr>
            <a:spLocks noGrp="1"/>
          </p:cNvSpPr>
          <p:nvPr>
            <p:ph type="sldNum" sz="quarter" idx="12"/>
          </p:nvPr>
        </p:nvSpPr>
        <p:spPr/>
        <p:txBody>
          <a:bodyPr/>
          <a:lstStyle/>
          <a:p>
            <a:pPr>
              <a:defRPr/>
            </a:pPr>
            <a:fld id="{0E1F2CE5-82EE-4D86-A1BA-A62E2F853B8E}" type="slidenum">
              <a:rPr lang="en-US" smtClean="0"/>
              <a:pPr>
                <a:defRPr/>
              </a:pPr>
              <a:t>28</a:t>
            </a:fld>
            <a:endParaRPr lang="en-US" smtClean="0"/>
          </a:p>
        </p:txBody>
      </p:sp>
      <p:pic>
        <p:nvPicPr>
          <p:cNvPr id="3" name="Picture 2">
            <a:extLst>
              <a:ext uri="{FF2B5EF4-FFF2-40B4-BE49-F238E27FC236}">
                <a16:creationId xmlns:a16="http://schemas.microsoft.com/office/drawing/2014/main" xmlns="" id="{B30A73FF-8C71-434E-855A-0C02496883CA}"/>
              </a:ext>
            </a:extLst>
          </p:cNvPr>
          <p:cNvPicPr>
            <a:picLocks noChangeAspect="1"/>
          </p:cNvPicPr>
          <p:nvPr/>
        </p:nvPicPr>
        <p:blipFill>
          <a:blip r:embed="rId3"/>
          <a:stretch>
            <a:fillRect/>
          </a:stretch>
        </p:blipFill>
        <p:spPr>
          <a:xfrm>
            <a:off x="1" y="0"/>
            <a:ext cx="7972147" cy="4446047"/>
          </a:xfrm>
          <a:prstGeom prst="rect">
            <a:avLst/>
          </a:prstGeom>
        </p:spPr>
      </p:pic>
      <p:pic>
        <p:nvPicPr>
          <p:cNvPr id="5" name="Picture 4">
            <a:extLst>
              <a:ext uri="{FF2B5EF4-FFF2-40B4-BE49-F238E27FC236}">
                <a16:creationId xmlns:a16="http://schemas.microsoft.com/office/drawing/2014/main" xmlns="" id="{D6F8706A-24B2-4A59-B756-9DF68FA0F067}"/>
              </a:ext>
            </a:extLst>
          </p:cNvPr>
          <p:cNvPicPr>
            <a:picLocks noChangeAspect="1"/>
          </p:cNvPicPr>
          <p:nvPr/>
        </p:nvPicPr>
        <p:blipFill rotWithShape="1">
          <a:blip r:embed="rId4"/>
          <a:srcRect t="30523"/>
          <a:stretch/>
        </p:blipFill>
        <p:spPr>
          <a:xfrm>
            <a:off x="106532" y="3404025"/>
            <a:ext cx="8211845" cy="3453975"/>
          </a:xfrm>
          <a:prstGeom prst="rect">
            <a:avLst/>
          </a:prstGeom>
        </p:spPr>
      </p:pic>
    </p:spTree>
    <p:extLst>
      <p:ext uri="{BB962C8B-B14F-4D97-AF65-F5344CB8AC3E}">
        <p14:creationId xmlns:p14="http://schemas.microsoft.com/office/powerpoint/2010/main" xmlns="" val="1263545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1A9BFAC5-0D98-4694-9A53-2D34631B95F0}"/>
              </a:ext>
            </a:extLst>
          </p:cNvPr>
          <p:cNvSpPr>
            <a:spLocks noGrp="1"/>
          </p:cNvSpPr>
          <p:nvPr>
            <p:ph type="sldNum" sz="quarter" idx="12"/>
          </p:nvPr>
        </p:nvSpPr>
        <p:spPr/>
        <p:txBody>
          <a:bodyPr/>
          <a:lstStyle/>
          <a:p>
            <a:pPr>
              <a:defRPr/>
            </a:pPr>
            <a:fld id="{0E1F2CE5-82EE-4D86-A1BA-A62E2F853B8E}" type="slidenum">
              <a:rPr lang="en-US" smtClean="0"/>
              <a:pPr>
                <a:defRPr/>
              </a:pPr>
              <a:t>29</a:t>
            </a:fld>
            <a:endParaRPr lang="en-US" smtClean="0"/>
          </a:p>
        </p:txBody>
      </p:sp>
      <p:pic>
        <p:nvPicPr>
          <p:cNvPr id="7" name="Picture 6">
            <a:extLst>
              <a:ext uri="{FF2B5EF4-FFF2-40B4-BE49-F238E27FC236}">
                <a16:creationId xmlns:a16="http://schemas.microsoft.com/office/drawing/2014/main" xmlns="" id="{EDEF57B3-6F82-4671-BD65-04F3F7A7B356}"/>
              </a:ext>
            </a:extLst>
          </p:cNvPr>
          <p:cNvPicPr>
            <a:picLocks noChangeAspect="1"/>
          </p:cNvPicPr>
          <p:nvPr/>
        </p:nvPicPr>
        <p:blipFill rotWithShape="1">
          <a:blip r:embed="rId3"/>
          <a:srcRect t="19459"/>
          <a:stretch/>
        </p:blipFill>
        <p:spPr>
          <a:xfrm>
            <a:off x="569223" y="3241255"/>
            <a:ext cx="6096272" cy="3555990"/>
          </a:xfrm>
          <a:prstGeom prst="rect">
            <a:avLst/>
          </a:prstGeom>
        </p:spPr>
      </p:pic>
      <p:pic>
        <p:nvPicPr>
          <p:cNvPr id="9" name="Picture 8">
            <a:extLst>
              <a:ext uri="{FF2B5EF4-FFF2-40B4-BE49-F238E27FC236}">
                <a16:creationId xmlns:a16="http://schemas.microsoft.com/office/drawing/2014/main" xmlns="" id="{319EAA85-1DAB-4CD5-A798-58757B392642}"/>
              </a:ext>
            </a:extLst>
          </p:cNvPr>
          <p:cNvPicPr>
            <a:picLocks noChangeAspect="1"/>
          </p:cNvPicPr>
          <p:nvPr/>
        </p:nvPicPr>
        <p:blipFill>
          <a:blip r:embed="rId4"/>
          <a:stretch>
            <a:fillRect/>
          </a:stretch>
        </p:blipFill>
        <p:spPr>
          <a:xfrm>
            <a:off x="310564" y="0"/>
            <a:ext cx="6477000" cy="3305175"/>
          </a:xfrm>
          <a:prstGeom prst="rect">
            <a:avLst/>
          </a:prstGeom>
        </p:spPr>
      </p:pic>
    </p:spTree>
    <p:extLst>
      <p:ext uri="{BB962C8B-B14F-4D97-AF65-F5344CB8AC3E}">
        <p14:creationId xmlns:p14="http://schemas.microsoft.com/office/powerpoint/2010/main" xmlns="" val="3436106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Objektivat e seancës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11015" y="1193778"/>
            <a:ext cx="4677508" cy="3884140"/>
          </a:xfrm>
          <a:prstGeom prst="rect">
            <a:avLst/>
          </a:prstGeom>
        </p:spPr>
        <p:txBody>
          <a:bodyPr wrap="square">
            <a:spAutoFit/>
          </a:bodyPr>
          <a:lstStyle/>
          <a:p>
            <a:pPr marL="342900" indent="-342900" algn="just">
              <a:lnSpc>
                <a:spcPct val="80000"/>
              </a:lnSpc>
              <a:buFont typeface="Wingdings" pitchFamily="2" charset="2"/>
              <a:buChar char="ü"/>
            </a:pPr>
            <a:r>
              <a:rPr lang="sq-AL" sz="2200" i="1"/>
              <a:t>Rishikimi i klasifikimeve kryesore të të dhënave dhe informacioneve që mbahen nga sektori privat</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Kuptimi i çështjeve kryesore kur bashkëpunohet me ofruesit e shërbimeve vendore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Diskutimi i mekanizmave për bashkëpunim me ofruesit e shërbimeve të huaja për marrjen e të dhënave duke përfshirë TNJN-të, kërkesat emergjente, urdhrat e paraqitjes së të dhënave dhe bashkëpunimin vullnetar </a:t>
            </a:r>
          </a:p>
        </p:txBody>
      </p:sp>
      <p:sp>
        <p:nvSpPr>
          <p:cNvPr id="6" name="Rectangle 5">
            <a:extLst>
              <a:ext uri="{FF2B5EF4-FFF2-40B4-BE49-F238E27FC236}">
                <a16:creationId xmlns:a16="http://schemas.microsoft.com/office/drawing/2014/main" xmlns="" id="{3B867BBA-A7A7-F84C-B403-7348B8834D1F}"/>
              </a:ext>
            </a:extLst>
          </p:cNvPr>
          <p:cNvSpPr/>
          <p:nvPr/>
        </p:nvSpPr>
        <p:spPr>
          <a:xfrm>
            <a:off x="4732127" y="1193778"/>
            <a:ext cx="4290329" cy="2259080"/>
          </a:xfrm>
          <a:prstGeom prst="rect">
            <a:avLst/>
          </a:prstGeom>
        </p:spPr>
        <p:txBody>
          <a:bodyPr wrap="square">
            <a:spAutoFit/>
          </a:bodyPr>
          <a:lstStyle/>
          <a:p>
            <a:pPr marL="342900" indent="-342900" algn="just">
              <a:lnSpc>
                <a:spcPct val="80000"/>
              </a:lnSpc>
              <a:buFont typeface="Wingdings" pitchFamily="2" charset="2"/>
              <a:buChar char="ü"/>
            </a:pPr>
            <a:r>
              <a:rPr lang="sq-AL" sz="2200" i="1"/>
              <a:t>Diskutimi i mekanizmave për bashkëpunim me ofruesit e shërbimeve të huaja për heqjen e përmbajtjes së jashtëligjshme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Kuptimi i praktikave më të mira për bashkëpunim me ofruesit e huaj të shërbimeve </a:t>
            </a:r>
          </a:p>
        </p:txBody>
      </p:sp>
    </p:spTree>
    <p:extLst>
      <p:ext uri="{BB962C8B-B14F-4D97-AF65-F5344CB8AC3E}">
        <p14:creationId xmlns:p14="http://schemas.microsoft.com/office/powerpoint/2010/main" xmlns=""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ow to type Apple logo  on iPhone, Mac, Apple TV, Windows &amp; more">
            <a:extLst>
              <a:ext uri="{FF2B5EF4-FFF2-40B4-BE49-F238E27FC236}">
                <a16:creationId xmlns:a16="http://schemas.microsoft.com/office/drawing/2014/main" xmlns="" id="{4C4DAD22-3288-41E5-8DAC-6BE14726EEEE}"/>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620000" y="136525"/>
            <a:ext cx="1140829" cy="1330197"/>
          </a:xfrm>
          <a:prstGeom prst="rect">
            <a:avLst/>
          </a:prstGeom>
          <a:noFill/>
          <a:extLst>
            <a:ext uri="{909E8E84-426E-40DD-AFC4-6F175D3DCCD1}">
              <a14:hiddenFill xmlns:a14="http://schemas.microsoft.com/office/drawing/2010/main" xmlns="">
                <a:solidFill>
                  <a:srgbClr val="FFFFFF"/>
                </a:solidFill>
              </a14:hiddenFill>
            </a:ext>
          </a:extLst>
        </p:spPr>
      </p:pic>
      <p:sp>
        <p:nvSpPr>
          <p:cNvPr id="2" name="Slide Number Placeholder 1">
            <a:extLst>
              <a:ext uri="{FF2B5EF4-FFF2-40B4-BE49-F238E27FC236}">
                <a16:creationId xmlns:a16="http://schemas.microsoft.com/office/drawing/2014/main" xmlns="" id="{659D045B-8AD7-4E76-83A2-9C4AC893D508}"/>
              </a:ext>
            </a:extLst>
          </p:cNvPr>
          <p:cNvSpPr>
            <a:spLocks noGrp="1"/>
          </p:cNvSpPr>
          <p:nvPr>
            <p:ph type="sldNum" sz="quarter" idx="12"/>
          </p:nvPr>
        </p:nvSpPr>
        <p:spPr/>
        <p:txBody>
          <a:bodyPr/>
          <a:lstStyle/>
          <a:p>
            <a:pPr>
              <a:defRPr/>
            </a:pPr>
            <a:fld id="{0E1F2CE5-82EE-4D86-A1BA-A62E2F853B8E}" type="slidenum">
              <a:rPr lang="en-US" smtClean="0"/>
              <a:pPr>
                <a:defRPr/>
              </a:pPr>
              <a:t>30</a:t>
            </a:fld>
            <a:endParaRPr lang="en-US" smtClean="0"/>
          </a:p>
        </p:txBody>
      </p:sp>
      <p:pic>
        <p:nvPicPr>
          <p:cNvPr id="4" name="Picture 3">
            <a:extLst>
              <a:ext uri="{FF2B5EF4-FFF2-40B4-BE49-F238E27FC236}">
                <a16:creationId xmlns:a16="http://schemas.microsoft.com/office/drawing/2014/main" xmlns="" id="{288D95ED-C13C-4E5A-8915-F92B3F7DE386}"/>
              </a:ext>
            </a:extLst>
          </p:cNvPr>
          <p:cNvPicPr>
            <a:picLocks noChangeAspect="1"/>
          </p:cNvPicPr>
          <p:nvPr/>
        </p:nvPicPr>
        <p:blipFill>
          <a:blip r:embed="rId4"/>
          <a:stretch>
            <a:fillRect/>
          </a:stretch>
        </p:blipFill>
        <p:spPr>
          <a:xfrm>
            <a:off x="93310" y="48469"/>
            <a:ext cx="6968971" cy="6858000"/>
          </a:xfrm>
          <a:prstGeom prst="rect">
            <a:avLst/>
          </a:prstGeom>
        </p:spPr>
      </p:pic>
    </p:spTree>
    <p:extLst>
      <p:ext uri="{BB962C8B-B14F-4D97-AF65-F5344CB8AC3E}">
        <p14:creationId xmlns:p14="http://schemas.microsoft.com/office/powerpoint/2010/main" xmlns="" val="36603216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48D65246-920E-4815-9F16-9E93F4B89FFA}"/>
              </a:ext>
            </a:extLst>
          </p:cNvPr>
          <p:cNvSpPr>
            <a:spLocks noGrp="1"/>
          </p:cNvSpPr>
          <p:nvPr>
            <p:ph type="sldNum" sz="quarter" idx="12"/>
          </p:nvPr>
        </p:nvSpPr>
        <p:spPr/>
        <p:txBody>
          <a:bodyPr/>
          <a:lstStyle/>
          <a:p>
            <a:pPr>
              <a:defRPr/>
            </a:pPr>
            <a:fld id="{0E1F2CE5-82EE-4D86-A1BA-A62E2F853B8E}" type="slidenum">
              <a:rPr lang="en-US" smtClean="0"/>
              <a:pPr>
                <a:defRPr/>
              </a:pPr>
              <a:t>31</a:t>
            </a:fld>
            <a:endParaRPr lang="en-US" smtClean="0"/>
          </a:p>
        </p:txBody>
      </p:sp>
      <p:pic>
        <p:nvPicPr>
          <p:cNvPr id="4" name="Picture 3">
            <a:extLst>
              <a:ext uri="{FF2B5EF4-FFF2-40B4-BE49-F238E27FC236}">
                <a16:creationId xmlns:a16="http://schemas.microsoft.com/office/drawing/2014/main" xmlns="" id="{3DE06FD8-2BB2-4761-A3A2-DBAF45F3A0D4}"/>
              </a:ext>
            </a:extLst>
          </p:cNvPr>
          <p:cNvPicPr>
            <a:picLocks noChangeAspect="1"/>
          </p:cNvPicPr>
          <p:nvPr/>
        </p:nvPicPr>
        <p:blipFill>
          <a:blip r:embed="rId3"/>
          <a:stretch>
            <a:fillRect/>
          </a:stretch>
        </p:blipFill>
        <p:spPr>
          <a:xfrm>
            <a:off x="182445" y="0"/>
            <a:ext cx="6968971" cy="6858000"/>
          </a:xfrm>
          <a:prstGeom prst="rect">
            <a:avLst/>
          </a:prstGeom>
        </p:spPr>
      </p:pic>
      <p:pic>
        <p:nvPicPr>
          <p:cNvPr id="6" name="Picture 2" descr="How to type Apple logo  on iPhone, Mac, Apple TV, Windows &amp; more">
            <a:extLst>
              <a:ext uri="{FF2B5EF4-FFF2-40B4-BE49-F238E27FC236}">
                <a16:creationId xmlns:a16="http://schemas.microsoft.com/office/drawing/2014/main" xmlns="" id="{A7F148FA-14BA-42F1-9986-93EB9E11F95C}"/>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620000" y="136525"/>
            <a:ext cx="1140829" cy="133019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172337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dirty="0"/>
              <a:t>Demonstrim – Kërkesa emergjente për </a:t>
            </a:r>
            <a:r>
              <a:rPr lang="sq-AL" sz="3200" b="1" dirty="0" err="1"/>
              <a:t>Facebook</a:t>
            </a:r>
            <a:endParaRPr lang="sq-AL"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5" name="Picture 4">
            <a:extLst>
              <a:ext uri="{FF2B5EF4-FFF2-40B4-BE49-F238E27FC236}">
                <a16:creationId xmlns:a16="http://schemas.microsoft.com/office/drawing/2014/main" xmlns="" id="{79B6DAC5-EE06-4822-ABD0-1D8A5AD71A3F}"/>
              </a:ext>
            </a:extLst>
          </p:cNvPr>
          <p:cNvPicPr>
            <a:picLocks noChangeAspect="1"/>
          </p:cNvPicPr>
          <p:nvPr/>
        </p:nvPicPr>
        <p:blipFill>
          <a:blip r:embed="rId4"/>
          <a:stretch>
            <a:fillRect/>
          </a:stretch>
        </p:blipFill>
        <p:spPr>
          <a:xfrm>
            <a:off x="0" y="1351270"/>
            <a:ext cx="9144000" cy="5201930"/>
          </a:xfrm>
          <a:prstGeom prst="rect">
            <a:avLst/>
          </a:prstGeom>
        </p:spPr>
      </p:pic>
      <p:sp>
        <p:nvSpPr>
          <p:cNvPr id="8" name="Rectangle 7">
            <a:extLst>
              <a:ext uri="{FF2B5EF4-FFF2-40B4-BE49-F238E27FC236}">
                <a16:creationId xmlns:a16="http://schemas.microsoft.com/office/drawing/2014/main" xmlns="" id="{87DCA74B-D909-49E7-9149-DA00FEBCD4E9}"/>
              </a:ext>
            </a:extLst>
          </p:cNvPr>
          <p:cNvSpPr/>
          <p:nvPr/>
        </p:nvSpPr>
        <p:spPr>
          <a:xfrm>
            <a:off x="0" y="947201"/>
            <a:ext cx="9144000" cy="415498"/>
          </a:xfrm>
          <a:prstGeom prst="rect">
            <a:avLst/>
          </a:prstGeom>
        </p:spPr>
        <p:txBody>
          <a:bodyPr wrap="square">
            <a:spAutoFit/>
          </a:bodyPr>
          <a:lstStyle/>
          <a:p>
            <a:pPr algn="ctr">
              <a:defRPr/>
            </a:pPr>
            <a:r>
              <a:rPr lang="sq-AL" sz="2100" b="1" dirty="0"/>
              <a:t>Hapi 1: Kërkesa e qasjes në sistemin e kërkesës për zbatimin e ligjit</a:t>
            </a:r>
          </a:p>
        </p:txBody>
      </p:sp>
    </p:spTree>
    <p:extLst>
      <p:ext uri="{BB962C8B-B14F-4D97-AF65-F5344CB8AC3E}">
        <p14:creationId xmlns:p14="http://schemas.microsoft.com/office/powerpoint/2010/main" xmlns="" val="2497302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dirty="0"/>
              <a:t>Demonstrim – Kërkesa emergjente për </a:t>
            </a:r>
            <a:r>
              <a:rPr lang="sq-AL" sz="3200" b="1" dirty="0" err="1"/>
              <a:t>Facebook</a:t>
            </a:r>
            <a:endParaRPr lang="sq-AL"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xmlns="" id="{87DCA74B-D909-49E7-9149-DA00FEBCD4E9}"/>
              </a:ext>
            </a:extLst>
          </p:cNvPr>
          <p:cNvSpPr/>
          <p:nvPr/>
        </p:nvSpPr>
        <p:spPr>
          <a:xfrm>
            <a:off x="0" y="947201"/>
            <a:ext cx="9022457" cy="415498"/>
          </a:xfrm>
          <a:prstGeom prst="rect">
            <a:avLst/>
          </a:prstGeom>
        </p:spPr>
        <p:txBody>
          <a:bodyPr wrap="square">
            <a:spAutoFit/>
          </a:bodyPr>
          <a:lstStyle/>
          <a:p>
            <a:pPr algn="ctr">
              <a:defRPr/>
            </a:pPr>
            <a:r>
              <a:rPr lang="sq-AL" sz="2100" b="1" dirty="0"/>
              <a:t>Hapi 2: Zgjidh “Bëni një kërkesë regjistrimi” dhe plotësimi i formularit</a:t>
            </a:r>
          </a:p>
        </p:txBody>
      </p:sp>
      <p:pic>
        <p:nvPicPr>
          <p:cNvPr id="6" name="Picture 5">
            <a:extLst>
              <a:ext uri="{FF2B5EF4-FFF2-40B4-BE49-F238E27FC236}">
                <a16:creationId xmlns:a16="http://schemas.microsoft.com/office/drawing/2014/main" xmlns="" id="{2D6AEAEF-8D71-480D-B761-6CBF16FAB9E1}"/>
              </a:ext>
            </a:extLst>
          </p:cNvPr>
          <p:cNvPicPr>
            <a:picLocks noChangeAspect="1"/>
          </p:cNvPicPr>
          <p:nvPr/>
        </p:nvPicPr>
        <p:blipFill>
          <a:blip r:embed="rId4"/>
          <a:stretch>
            <a:fillRect/>
          </a:stretch>
        </p:blipFill>
        <p:spPr>
          <a:xfrm>
            <a:off x="0" y="1431085"/>
            <a:ext cx="9143999" cy="5097858"/>
          </a:xfrm>
          <a:prstGeom prst="rect">
            <a:avLst/>
          </a:prstGeom>
        </p:spPr>
      </p:pic>
    </p:spTree>
    <p:extLst>
      <p:ext uri="{BB962C8B-B14F-4D97-AF65-F5344CB8AC3E}">
        <p14:creationId xmlns:p14="http://schemas.microsoft.com/office/powerpoint/2010/main" xmlns="" val="37048115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dirty="0"/>
              <a:t>Demonstrim – Kërkesa emergjente për </a:t>
            </a:r>
            <a:r>
              <a:rPr lang="sq-AL" sz="3200" b="1" dirty="0" err="1"/>
              <a:t>Facebook</a:t>
            </a:r>
            <a:endParaRPr lang="sq-AL"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xmlns="" id="{87DCA74B-D909-49E7-9149-DA00FEBCD4E9}"/>
              </a:ext>
            </a:extLst>
          </p:cNvPr>
          <p:cNvSpPr/>
          <p:nvPr/>
        </p:nvSpPr>
        <p:spPr>
          <a:xfrm>
            <a:off x="1" y="947201"/>
            <a:ext cx="9143999" cy="415498"/>
          </a:xfrm>
          <a:prstGeom prst="rect">
            <a:avLst/>
          </a:prstGeom>
        </p:spPr>
        <p:txBody>
          <a:bodyPr wrap="square">
            <a:spAutoFit/>
          </a:bodyPr>
          <a:lstStyle/>
          <a:p>
            <a:pPr algn="ctr">
              <a:defRPr/>
            </a:pPr>
            <a:r>
              <a:rPr lang="sq-AL" sz="2100" b="1" dirty="0"/>
              <a:t>Hapi 2: Zgjidh “Bëni një kërkesë regjistrimi” dhe plotësimi i formularit</a:t>
            </a:r>
          </a:p>
        </p:txBody>
      </p:sp>
      <p:pic>
        <p:nvPicPr>
          <p:cNvPr id="5" name="Picture 4">
            <a:extLst>
              <a:ext uri="{FF2B5EF4-FFF2-40B4-BE49-F238E27FC236}">
                <a16:creationId xmlns:a16="http://schemas.microsoft.com/office/drawing/2014/main" xmlns="" id="{7802C5AB-9DBC-4AA8-8014-65914F305F09}"/>
              </a:ext>
            </a:extLst>
          </p:cNvPr>
          <p:cNvPicPr>
            <a:picLocks noChangeAspect="1"/>
          </p:cNvPicPr>
          <p:nvPr/>
        </p:nvPicPr>
        <p:blipFill>
          <a:blip r:embed="rId4"/>
          <a:stretch>
            <a:fillRect/>
          </a:stretch>
        </p:blipFill>
        <p:spPr>
          <a:xfrm>
            <a:off x="1" y="1404019"/>
            <a:ext cx="9224010" cy="5153264"/>
          </a:xfrm>
          <a:prstGeom prst="rect">
            <a:avLst/>
          </a:prstGeom>
        </p:spPr>
      </p:pic>
    </p:spTree>
    <p:extLst>
      <p:ext uri="{BB962C8B-B14F-4D97-AF65-F5344CB8AC3E}">
        <p14:creationId xmlns:p14="http://schemas.microsoft.com/office/powerpoint/2010/main" xmlns="" val="13330936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dirty="0"/>
              <a:t>Demonstrim – Kërkesa emergjente për </a:t>
            </a:r>
            <a:r>
              <a:rPr lang="sq-AL" sz="3200" b="1" dirty="0" err="1"/>
              <a:t>Facebook</a:t>
            </a:r>
            <a:endParaRPr lang="sq-AL"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xmlns="" id="{87DCA74B-D909-49E7-9149-DA00FEBCD4E9}"/>
              </a:ext>
            </a:extLst>
          </p:cNvPr>
          <p:cNvSpPr/>
          <p:nvPr/>
        </p:nvSpPr>
        <p:spPr>
          <a:xfrm>
            <a:off x="192487" y="947201"/>
            <a:ext cx="8584961" cy="430887"/>
          </a:xfrm>
          <a:prstGeom prst="rect">
            <a:avLst/>
          </a:prstGeom>
        </p:spPr>
        <p:txBody>
          <a:bodyPr wrap="square">
            <a:spAutoFit/>
          </a:bodyPr>
          <a:lstStyle/>
          <a:p>
            <a:pPr algn="ctr">
              <a:defRPr/>
            </a:pPr>
            <a:r>
              <a:rPr lang="sq-AL" sz="2200" b="1" dirty="0"/>
              <a:t>Hapi 3: Bashkëngjit dokumentin</a:t>
            </a:r>
          </a:p>
        </p:txBody>
      </p:sp>
      <p:pic>
        <p:nvPicPr>
          <p:cNvPr id="6" name="Picture 5">
            <a:extLst>
              <a:ext uri="{FF2B5EF4-FFF2-40B4-BE49-F238E27FC236}">
                <a16:creationId xmlns:a16="http://schemas.microsoft.com/office/drawing/2014/main" xmlns="" id="{CD5F1E05-7C5A-459C-9600-05A517DF4B32}"/>
              </a:ext>
            </a:extLst>
          </p:cNvPr>
          <p:cNvPicPr>
            <a:picLocks noChangeAspect="1"/>
          </p:cNvPicPr>
          <p:nvPr/>
        </p:nvPicPr>
        <p:blipFill>
          <a:blip r:embed="rId4"/>
          <a:stretch>
            <a:fillRect/>
          </a:stretch>
        </p:blipFill>
        <p:spPr>
          <a:xfrm>
            <a:off x="190500" y="1798615"/>
            <a:ext cx="8763000" cy="1381125"/>
          </a:xfrm>
          <a:prstGeom prst="rect">
            <a:avLst/>
          </a:prstGeom>
        </p:spPr>
      </p:pic>
      <p:sp>
        <p:nvSpPr>
          <p:cNvPr id="7" name="Rectangle 6">
            <a:extLst>
              <a:ext uri="{FF2B5EF4-FFF2-40B4-BE49-F238E27FC236}">
                <a16:creationId xmlns:a16="http://schemas.microsoft.com/office/drawing/2014/main" xmlns="" id="{AE6DA1C5-7420-4A0C-B902-4E95366F80DC}"/>
              </a:ext>
            </a:extLst>
          </p:cNvPr>
          <p:cNvSpPr/>
          <p:nvPr/>
        </p:nvSpPr>
        <p:spPr>
          <a:xfrm>
            <a:off x="532468" y="3534757"/>
            <a:ext cx="7266825" cy="3447098"/>
          </a:xfrm>
          <a:prstGeom prst="rect">
            <a:avLst/>
          </a:prstGeom>
        </p:spPr>
        <p:txBody>
          <a:bodyPr wrap="square">
            <a:spAutoFit/>
          </a:bodyPr>
          <a:lstStyle/>
          <a:p>
            <a:pPr marL="342900" indent="-342900">
              <a:buFont typeface="Wingdings" pitchFamily="2" charset="2"/>
              <a:buChar char="ü"/>
            </a:pPr>
            <a:r>
              <a:rPr lang="sq-AL" sz="2200" dirty="0"/>
              <a:t>Kjo mund të përfshijë ndonjë material mbështetës të tillë si:</a:t>
            </a:r>
          </a:p>
          <a:p>
            <a:pPr marL="800100" lvl="1" indent="-342900">
              <a:buFont typeface="Wingdings" pitchFamily="2" charset="2"/>
              <a:buChar char="ü"/>
            </a:pPr>
            <a:endParaRPr lang="en-GB" sz="1100" dirty="0"/>
          </a:p>
          <a:p>
            <a:pPr marL="800100" lvl="1" indent="-342900">
              <a:buFont typeface="Wingdings" pitchFamily="2" charset="2"/>
              <a:buChar char="ü"/>
            </a:pPr>
            <a:r>
              <a:rPr lang="sq-AL" sz="2200" dirty="0"/>
              <a:t>ankesë (me përkthim në anglisht)</a:t>
            </a:r>
          </a:p>
          <a:p>
            <a:pPr marL="800100" lvl="1" indent="-342900">
              <a:buFont typeface="Wingdings" pitchFamily="2" charset="2"/>
              <a:buChar char="ü"/>
            </a:pPr>
            <a:endParaRPr lang="en-GB" sz="1100" dirty="0"/>
          </a:p>
          <a:p>
            <a:pPr marL="800100" lvl="1" indent="-342900">
              <a:buFont typeface="Wingdings" pitchFamily="2" charset="2"/>
              <a:buChar char="ü"/>
            </a:pPr>
            <a:r>
              <a:rPr lang="sq-AL" sz="2200" dirty="0"/>
              <a:t>ndonjë provë në dispozicion (me përkthim në anglisht)</a:t>
            </a:r>
          </a:p>
          <a:p>
            <a:pPr marL="800100" lvl="1" indent="-342900">
              <a:buFont typeface="Wingdings" pitchFamily="2" charset="2"/>
              <a:buChar char="ü"/>
            </a:pPr>
            <a:endParaRPr lang="en-GB" sz="1200" dirty="0"/>
          </a:p>
          <a:p>
            <a:pPr marL="800100" lvl="1" indent="-342900">
              <a:buFont typeface="Wingdings" pitchFamily="2" charset="2"/>
              <a:buChar char="ü"/>
            </a:pPr>
            <a:r>
              <a:rPr lang="sq-AL" sz="2200" dirty="0"/>
              <a:t>urdhër gjykate (me përkthim në anglisht) (nëse është në dispozicion)</a:t>
            </a:r>
          </a:p>
          <a:p>
            <a:pPr lvl="1"/>
            <a:endParaRPr lang="en-GB" sz="2200" dirty="0"/>
          </a:p>
        </p:txBody>
      </p:sp>
    </p:spTree>
    <p:extLst>
      <p:ext uri="{BB962C8B-B14F-4D97-AF65-F5344CB8AC3E}">
        <p14:creationId xmlns:p14="http://schemas.microsoft.com/office/powerpoint/2010/main" xmlns="" val="13960621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200" b="1"/>
              <a:t>Pyetje anketimi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3177934900"/>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Tree>
    <p:extLst>
      <p:ext uri="{BB962C8B-B14F-4D97-AF65-F5344CB8AC3E}">
        <p14:creationId xmlns:p14="http://schemas.microsoft.com/office/powerpoint/2010/main" xmlns="" val="35540454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Urdhri i paraqitjes së të dhënave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95828" y="1139969"/>
            <a:ext cx="4476172" cy="3016210"/>
          </a:xfrm>
          <a:prstGeom prst="rect">
            <a:avLst/>
          </a:prstGeom>
        </p:spPr>
        <p:txBody>
          <a:bodyPr wrap="square">
            <a:spAutoFit/>
          </a:bodyPr>
          <a:lstStyle/>
          <a:p>
            <a:pPr marL="342900" indent="-342900" algn="just">
              <a:buFont typeface="Wingdings" pitchFamily="2" charset="2"/>
              <a:buChar char="Ø"/>
            </a:pPr>
            <a:r>
              <a:rPr lang="sq-AL" sz="1900" b="1"/>
              <a:t>Neni 18 - Urdhri për paraqitjen e të dhënave</a:t>
            </a:r>
          </a:p>
          <a:p>
            <a:pPr algn="just"/>
            <a:r>
              <a:rPr lang="sq-AL" sz="1900"/>
              <a:t>1. Secila palë miraton masa të tilla legjislative dhe masa të tjera që mund të jenë të nevojshme për të fuqizuar autoritetet e saj kompetente për të urdhëruar: </a:t>
            </a:r>
          </a:p>
          <a:p>
            <a:pPr algn="just"/>
            <a:r>
              <a:rPr lang="sq-AL" sz="1900"/>
              <a:t>b një </a:t>
            </a:r>
            <a:r>
              <a:rPr lang="sq-AL" sz="1900" b="1">
                <a:solidFill>
                  <a:srgbClr val="FF0000"/>
                </a:solidFill>
              </a:rPr>
              <a:t>ofrues të shërbimeve që ofron shërbimet e tij në territorin e Palës </a:t>
            </a:r>
            <a:r>
              <a:rPr lang="sq-AL" sz="1900"/>
              <a:t>për të paraqitur informacionin rreth abonuesit në lidhje me shërbime të tilla në posedimin ose kontrollin e atij ofruesi të shërbimit. </a:t>
            </a:r>
          </a:p>
        </p:txBody>
      </p:sp>
      <p:sp>
        <p:nvSpPr>
          <p:cNvPr id="6" name="Rectangle 5">
            <a:extLst>
              <a:ext uri="{FF2B5EF4-FFF2-40B4-BE49-F238E27FC236}">
                <a16:creationId xmlns:a16="http://schemas.microsoft.com/office/drawing/2014/main" xmlns="" id="{524B6456-681F-2F44-A01A-AD3514E81BD2}"/>
              </a:ext>
            </a:extLst>
          </p:cNvPr>
          <p:cNvSpPr/>
          <p:nvPr/>
        </p:nvSpPr>
        <p:spPr>
          <a:xfrm>
            <a:off x="4607511" y="1079428"/>
            <a:ext cx="4414946" cy="5632311"/>
          </a:xfrm>
          <a:prstGeom prst="rect">
            <a:avLst/>
          </a:prstGeom>
        </p:spPr>
        <p:txBody>
          <a:bodyPr wrap="square">
            <a:spAutoFit/>
          </a:bodyPr>
          <a:lstStyle/>
          <a:p>
            <a:pPr marL="342900" indent="-342900" algn="just">
              <a:buFont typeface="Wingdings" pitchFamily="2" charset="2"/>
              <a:buChar char="ü"/>
            </a:pPr>
            <a:r>
              <a:rPr lang="sq-AL" sz="2000"/>
              <a:t>Urdhrat për paraqitjen e të dhënave mund t'u bëhen ofruesve të shërbimeve të huaja nëse ato ofrojnë shërbime në vend </a:t>
            </a:r>
          </a:p>
          <a:p>
            <a:pPr marL="342900" indent="-342900" algn="just">
              <a:buFont typeface="Wingdings" pitchFamily="2" charset="2"/>
              <a:buChar char="ü"/>
            </a:pPr>
            <a:endParaRPr lang="en-US" sz="2000" dirty="0"/>
          </a:p>
          <a:p>
            <a:pPr marL="342900" indent="-342900" algn="just">
              <a:buFont typeface="Wingdings" pitchFamily="2" charset="2"/>
              <a:buChar char="ü"/>
            </a:pPr>
            <a:r>
              <a:rPr lang="sq-AL" sz="2000"/>
              <a:t>Ofruesi i shërbimit duhet të ketë krijuar lidhje reale dhe thelbësore me vendin - p.sh.</a:t>
            </a:r>
          </a:p>
          <a:p>
            <a:pPr marL="800100" lvl="1" indent="-342900" algn="just">
              <a:buFont typeface="Wingdings" pitchFamily="2" charset="2"/>
              <a:buChar char="ü"/>
            </a:pPr>
            <a:r>
              <a:rPr lang="sq-AL" sz="1900"/>
              <a:t>Reklamat lokale </a:t>
            </a:r>
          </a:p>
          <a:p>
            <a:pPr marL="800100" lvl="1" indent="-342900" algn="just">
              <a:buFont typeface="Wingdings" pitchFamily="2" charset="2"/>
              <a:buChar char="ü"/>
            </a:pPr>
            <a:r>
              <a:rPr lang="sq-AL" sz="1900"/>
              <a:t>Shpalljet në gjuhen vendore</a:t>
            </a:r>
          </a:p>
          <a:p>
            <a:pPr marL="800100" lvl="1" indent="-342900" algn="just">
              <a:buFont typeface="Wingdings" pitchFamily="2" charset="2"/>
              <a:buChar char="ü"/>
            </a:pPr>
            <a:r>
              <a:rPr lang="sq-AL" sz="1900"/>
              <a:t>Përdorimi i informacionit të abonuesit lokal dhe të dhënave të trafikut të lidhura me periudhën e veprimtarisë së tij</a:t>
            </a:r>
          </a:p>
          <a:p>
            <a:pPr marL="800100" lvl="1" indent="-342900" algn="just">
              <a:buFont typeface="Wingdings" pitchFamily="2" charset="2"/>
              <a:buChar char="ü"/>
            </a:pPr>
            <a:r>
              <a:rPr lang="sq-AL" sz="1900"/>
              <a:t>Ndërvepron me abonuesit lokalë</a:t>
            </a:r>
          </a:p>
          <a:p>
            <a:pPr marL="800100" lvl="1" indent="-342900" algn="just">
              <a:buFont typeface="Wingdings" pitchFamily="2" charset="2"/>
              <a:buChar char="ü"/>
            </a:pPr>
            <a:r>
              <a:rPr lang="sq-AL" sz="1900"/>
              <a:t>Ndryshe konsiderohet i themeluar në vend </a:t>
            </a:r>
          </a:p>
        </p:txBody>
      </p:sp>
    </p:spTree>
    <p:extLst>
      <p:ext uri="{BB962C8B-B14F-4D97-AF65-F5344CB8AC3E}">
        <p14:creationId xmlns:p14="http://schemas.microsoft.com/office/powerpoint/2010/main" xmlns="" val="15407056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6F06AC66-23C9-478D-89FF-FAE02BB6DF6D}"/>
              </a:ext>
            </a:extLst>
          </p:cNvPr>
          <p:cNvSpPr>
            <a:spLocks noGrp="1"/>
          </p:cNvSpPr>
          <p:nvPr>
            <p:ph type="sldNum" sz="quarter" idx="12"/>
          </p:nvPr>
        </p:nvSpPr>
        <p:spPr/>
        <p:txBody>
          <a:bodyPr/>
          <a:lstStyle/>
          <a:p>
            <a:pPr>
              <a:defRPr/>
            </a:pPr>
            <a:fld id="{0E1F2CE5-82EE-4D86-A1BA-A62E2F853B8E}" type="slidenum">
              <a:rPr lang="en-US" smtClean="0"/>
              <a:pPr>
                <a:defRPr/>
              </a:pPr>
              <a:t>38</a:t>
            </a:fld>
            <a:endParaRPr lang="en-US" smtClean="0"/>
          </a:p>
        </p:txBody>
      </p:sp>
      <p:pic>
        <p:nvPicPr>
          <p:cNvPr id="3" name="Picture 2">
            <a:extLst>
              <a:ext uri="{FF2B5EF4-FFF2-40B4-BE49-F238E27FC236}">
                <a16:creationId xmlns:a16="http://schemas.microsoft.com/office/drawing/2014/main" xmlns="" id="{A5DAC512-0B7E-4CBA-B98C-5B03A8C7EEEC}"/>
              </a:ext>
            </a:extLst>
          </p:cNvPr>
          <p:cNvPicPr>
            <a:picLocks noChangeAspect="1"/>
          </p:cNvPicPr>
          <p:nvPr/>
        </p:nvPicPr>
        <p:blipFill>
          <a:blip r:embed="rId3"/>
          <a:stretch>
            <a:fillRect/>
          </a:stretch>
        </p:blipFill>
        <p:spPr>
          <a:xfrm>
            <a:off x="668401" y="590063"/>
            <a:ext cx="8105775" cy="5267325"/>
          </a:xfrm>
          <a:prstGeom prst="rect">
            <a:avLst/>
          </a:prstGeom>
        </p:spPr>
      </p:pic>
    </p:spTree>
    <p:extLst>
      <p:ext uri="{BB962C8B-B14F-4D97-AF65-F5344CB8AC3E}">
        <p14:creationId xmlns:p14="http://schemas.microsoft.com/office/powerpoint/2010/main" xmlns="" val="22747834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4DB2DA6-207F-4B5D-83D0-23ECEE8AFF9C}"/>
              </a:ext>
            </a:extLst>
          </p:cNvPr>
          <p:cNvSpPr>
            <a:spLocks noGrp="1"/>
          </p:cNvSpPr>
          <p:nvPr>
            <p:ph type="sldNum" sz="quarter" idx="12"/>
          </p:nvPr>
        </p:nvSpPr>
        <p:spPr/>
        <p:txBody>
          <a:bodyPr/>
          <a:lstStyle/>
          <a:p>
            <a:pPr>
              <a:defRPr/>
            </a:pPr>
            <a:fld id="{0E1F2CE5-82EE-4D86-A1BA-A62E2F853B8E}" type="slidenum">
              <a:rPr lang="en-US" smtClean="0"/>
              <a:pPr>
                <a:defRPr/>
              </a:pPr>
              <a:t>39</a:t>
            </a:fld>
            <a:endParaRPr lang="en-US" smtClean="0"/>
          </a:p>
        </p:txBody>
      </p:sp>
      <p:pic>
        <p:nvPicPr>
          <p:cNvPr id="3" name="Picture 2">
            <a:extLst>
              <a:ext uri="{FF2B5EF4-FFF2-40B4-BE49-F238E27FC236}">
                <a16:creationId xmlns:a16="http://schemas.microsoft.com/office/drawing/2014/main" xmlns="" id="{87D381B4-80C1-41E2-8C41-AA97AB2DA6CD}"/>
              </a:ext>
            </a:extLst>
          </p:cNvPr>
          <p:cNvPicPr>
            <a:picLocks noChangeAspect="1"/>
          </p:cNvPicPr>
          <p:nvPr/>
        </p:nvPicPr>
        <p:blipFill>
          <a:blip r:embed="rId3"/>
          <a:stretch>
            <a:fillRect/>
          </a:stretch>
        </p:blipFill>
        <p:spPr>
          <a:xfrm>
            <a:off x="862012" y="4762"/>
            <a:ext cx="7419975" cy="6848475"/>
          </a:xfrm>
          <a:prstGeom prst="rect">
            <a:avLst/>
          </a:prstGeom>
        </p:spPr>
      </p:pic>
    </p:spTree>
    <p:extLst>
      <p:ext uri="{BB962C8B-B14F-4D97-AF65-F5344CB8AC3E}">
        <p14:creationId xmlns:p14="http://schemas.microsoft.com/office/powerpoint/2010/main" xmlns="" val="1353559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parë</a:t>
            </a:r>
          </a:p>
          <a:p>
            <a:pPr algn="ctr" eaLnBrk="1" hangingPunct="1">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Përmbledhje e përkufizimeve kryesore </a:t>
            </a:r>
          </a:p>
        </p:txBody>
      </p:sp>
    </p:spTree>
    <p:extLst>
      <p:ext uri="{BB962C8B-B14F-4D97-AF65-F5344CB8AC3E}">
        <p14:creationId xmlns:p14="http://schemas.microsoft.com/office/powerpoint/2010/main" xmlns=""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40</a:t>
            </a:fld>
            <a:endParaRPr lang="en-US" smtClean="0"/>
          </a:p>
        </p:txBody>
      </p:sp>
      <p:graphicFrame>
        <p:nvGraphicFramePr>
          <p:cNvPr id="4" name="Diagram 3">
            <a:extLst>
              <a:ext uri="{FF2B5EF4-FFF2-40B4-BE49-F238E27FC236}">
                <a16:creationId xmlns:a16="http://schemas.microsoft.com/office/drawing/2014/main" xmlns="" id="{05437733-B3E6-4DBB-8A2D-CA7D17A3901A}"/>
              </a:ext>
            </a:extLst>
          </p:cNvPr>
          <p:cNvGraphicFramePr/>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xmlns=""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40</a:t>
            </a:fld>
            <a:endParaRPr lang="en-GB" smtClean="0"/>
          </a:p>
        </p:txBody>
      </p:sp>
      <p:sp>
        <p:nvSpPr>
          <p:cNvPr id="8" name="TextBox 7">
            <a:extLst>
              <a:ext uri="{FF2B5EF4-FFF2-40B4-BE49-F238E27FC236}">
                <a16:creationId xmlns:a16="http://schemas.microsoft.com/office/drawing/2014/main" xmlns="" id="{C974593F-343C-4D52-8D55-2FAFCDF04844}"/>
              </a:ext>
            </a:extLst>
          </p:cNvPr>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xmlns=""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smtClean="0">
              <a:solidFill>
                <a:schemeClr val="tx1"/>
              </a:solidFill>
            </a:endParaRPr>
          </a:p>
        </p:txBody>
      </p:sp>
      <p:sp>
        <p:nvSpPr>
          <p:cNvPr id="10" name="Rectangle 9">
            <a:extLst>
              <a:ext uri="{FF2B5EF4-FFF2-40B4-BE49-F238E27FC236}">
                <a16:creationId xmlns:a16="http://schemas.microsoft.com/office/drawing/2014/main" xmlns=""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xmlns=""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Pyetje anketimi</a:t>
            </a:r>
          </a:p>
        </p:txBody>
      </p:sp>
      <p:pic>
        <p:nvPicPr>
          <p:cNvPr id="13" name="Picture 4">
            <a:extLst>
              <a:ext uri="{FF2B5EF4-FFF2-40B4-BE49-F238E27FC236}">
                <a16:creationId xmlns:a16="http://schemas.microsoft.com/office/drawing/2014/main" xmlns="" id="{B0BAA402-BFA5-4D5C-A83D-3F02308E59AC}"/>
              </a:ext>
            </a:extLst>
          </p:cNvPr>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4" name="TextBox 13">
            <a:extLst>
              <a:ext uri="{FF2B5EF4-FFF2-40B4-BE49-F238E27FC236}">
                <a16:creationId xmlns:a16="http://schemas.microsoft.com/office/drawing/2014/main" xmlns=""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2577925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Qasja ndërkufitare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95828" y="1139969"/>
            <a:ext cx="4476172" cy="5355312"/>
          </a:xfrm>
          <a:prstGeom prst="rect">
            <a:avLst/>
          </a:prstGeom>
        </p:spPr>
        <p:txBody>
          <a:bodyPr wrap="square">
            <a:spAutoFit/>
          </a:bodyPr>
          <a:lstStyle/>
          <a:p>
            <a:pPr marL="342900" indent="-342900" algn="just">
              <a:buFont typeface="Wingdings" pitchFamily="2" charset="2"/>
              <a:buChar char="Ø"/>
            </a:pPr>
            <a:r>
              <a:rPr lang="sq-AL" sz="1900" b="1" dirty="0"/>
              <a:t>Neni 32 –	Qasja ndërkufitare në të dhënat e regjistruara në kompjuter me leje ose kur janë të hapura për publikun </a:t>
            </a:r>
          </a:p>
          <a:p>
            <a:pPr algn="just"/>
            <a:r>
              <a:rPr lang="sq-AL" sz="1900" dirty="0"/>
              <a:t>Një Palë mund, </a:t>
            </a:r>
            <a:r>
              <a:rPr lang="sq-AL" b="1" dirty="0">
                <a:solidFill>
                  <a:srgbClr val="FF0000"/>
                </a:solidFill>
              </a:rPr>
              <a:t>pa marrë autorizimin nga Pala tjetër</a:t>
            </a:r>
            <a:r>
              <a:rPr lang="sq-AL" sz="1900" dirty="0"/>
              <a:t>: </a:t>
            </a:r>
          </a:p>
          <a:p>
            <a:pPr algn="just"/>
            <a:r>
              <a:rPr lang="sq-AL" sz="1900" dirty="0"/>
              <a:t>a të hyjë në të dhënat e regjistruara në kompjuter të hapura për publikun (burim i hapur), pavarësisht se ku ndodhen gjeografikisht të dhënat; ose </a:t>
            </a:r>
          </a:p>
          <a:p>
            <a:pPr algn="just"/>
            <a:r>
              <a:rPr lang="sq-AL" sz="1900" dirty="0"/>
              <a:t>b të hyjë ose të marrë, nëpërmjet një sistemi kompjuterik në territorin e tij, të dhënat e regjistruara në kompjuter tek një Palë tjetër, nëse Pala merr lejen e ligjshme dhe të vullnetshme të personit që ka kompetencën ligjore t’i njoftojë të dhënat Palës nëpërmjet sistemit kompjuterik.</a:t>
            </a:r>
          </a:p>
        </p:txBody>
      </p:sp>
      <p:sp>
        <p:nvSpPr>
          <p:cNvPr id="6" name="Rectangle 5">
            <a:extLst>
              <a:ext uri="{FF2B5EF4-FFF2-40B4-BE49-F238E27FC236}">
                <a16:creationId xmlns:a16="http://schemas.microsoft.com/office/drawing/2014/main" xmlns="" id="{524B6456-681F-2F44-A01A-AD3514E81BD2}"/>
              </a:ext>
            </a:extLst>
          </p:cNvPr>
          <p:cNvSpPr/>
          <p:nvPr/>
        </p:nvSpPr>
        <p:spPr>
          <a:xfrm>
            <a:off x="4607511" y="1276964"/>
            <a:ext cx="4440661" cy="3139321"/>
          </a:xfrm>
          <a:prstGeom prst="rect">
            <a:avLst/>
          </a:prstGeom>
        </p:spPr>
        <p:txBody>
          <a:bodyPr wrap="square">
            <a:spAutoFit/>
          </a:bodyPr>
          <a:lstStyle/>
          <a:p>
            <a:pPr marL="342900" indent="-342900" algn="just">
              <a:buFont typeface="Wingdings" pitchFamily="2" charset="2"/>
              <a:buChar char="ü"/>
            </a:pPr>
            <a:r>
              <a:rPr lang="sq-AL" sz="2200"/>
              <a:t>Nuk kërkon kërkesë të ndihmës së ndërsjellë në vendin ku ndodhet ofruesi i shërbimit </a:t>
            </a:r>
          </a:p>
          <a:p>
            <a:pPr marL="342900" indent="-342900" algn="just">
              <a:buFont typeface="Wingdings" pitchFamily="2" charset="2"/>
              <a:buChar char="ü"/>
            </a:pPr>
            <a:endParaRPr lang="en-GB" sz="2200" dirty="0"/>
          </a:p>
          <a:p>
            <a:pPr marL="342900" indent="-342900" algn="just">
              <a:buFont typeface="Wingdings" pitchFamily="2" charset="2"/>
              <a:buChar char="ü"/>
            </a:pPr>
            <a:r>
              <a:rPr lang="sq-AL" sz="2200"/>
              <a:t>Nuk kërkon njoftimin për vendin ku ndodhet ofruesi i shërbimit</a:t>
            </a:r>
          </a:p>
          <a:p>
            <a:pPr marL="342900" indent="-342900" algn="just">
              <a:buFont typeface="Wingdings" pitchFamily="2" charset="2"/>
              <a:buChar char="ü"/>
            </a:pPr>
            <a:endParaRPr lang="en-GB" sz="2200" dirty="0"/>
          </a:p>
        </p:txBody>
      </p:sp>
    </p:spTree>
    <p:extLst>
      <p:ext uri="{BB962C8B-B14F-4D97-AF65-F5344CB8AC3E}">
        <p14:creationId xmlns:p14="http://schemas.microsoft.com/office/powerpoint/2010/main" xmlns="" val="4009940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Qasja ndërkufitare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95828" y="1139969"/>
            <a:ext cx="4476172" cy="5355312"/>
          </a:xfrm>
          <a:prstGeom prst="rect">
            <a:avLst/>
          </a:prstGeom>
        </p:spPr>
        <p:txBody>
          <a:bodyPr wrap="square">
            <a:spAutoFit/>
          </a:bodyPr>
          <a:lstStyle/>
          <a:p>
            <a:pPr marL="342900" indent="-342900" algn="just">
              <a:buFont typeface="Wingdings" pitchFamily="2" charset="2"/>
              <a:buChar char="Ø"/>
            </a:pPr>
            <a:r>
              <a:rPr lang="sq-AL" sz="1900" b="1"/>
              <a:t>Neni 32 –	Qasja ndërkufitare në të dhënat e regjistruara në kompjuter me leje ose kur janë të hapura për publikun </a:t>
            </a:r>
          </a:p>
          <a:p>
            <a:pPr algn="just"/>
            <a:r>
              <a:rPr lang="sq-AL" sz="1900"/>
              <a:t>Pa marrë autorizimin nga Pala tjetër, një Palë mund: </a:t>
            </a:r>
          </a:p>
          <a:p>
            <a:pPr algn="just"/>
            <a:r>
              <a:rPr lang="sq-AL" sz="1900"/>
              <a:t>a të hyjë </a:t>
            </a:r>
            <a:r>
              <a:rPr lang="sq-AL" sz="1900" b="1">
                <a:solidFill>
                  <a:srgbClr val="FF0000"/>
                </a:solidFill>
              </a:rPr>
              <a:t>në të dhënat e </a:t>
            </a:r>
            <a:r>
              <a:rPr lang="sq-AL" sz="1900"/>
              <a:t>regjistruara në kompjuter</a:t>
            </a:r>
            <a:r>
              <a:rPr lang="sq-AL" sz="1900" b="1">
                <a:solidFill>
                  <a:srgbClr val="FF0000"/>
                </a:solidFill>
              </a:rPr>
              <a:t> të hapura për publikun (burim i hapur),</a:t>
            </a:r>
            <a:r>
              <a:rPr lang="sq-AL" sz="1900"/>
              <a:t> </a:t>
            </a:r>
            <a:r>
              <a:rPr lang="sq-AL" sz="1900" b="1">
                <a:solidFill>
                  <a:srgbClr val="FF0000"/>
                </a:solidFill>
              </a:rPr>
              <a:t>pavarësisht se ku ndodhen </a:t>
            </a:r>
            <a:r>
              <a:rPr lang="sq-AL" sz="1900"/>
              <a:t>gjeografikisht </a:t>
            </a:r>
            <a:r>
              <a:rPr lang="sq-AL" sz="1900" b="1">
                <a:solidFill>
                  <a:srgbClr val="FF0000"/>
                </a:solidFill>
              </a:rPr>
              <a:t>të dhënat</a:t>
            </a:r>
            <a:r>
              <a:rPr lang="sq-AL" sz="1900"/>
              <a:t>; apo </a:t>
            </a:r>
          </a:p>
          <a:p>
            <a:pPr algn="just"/>
            <a:r>
              <a:rPr lang="sq-AL" sz="1900"/>
              <a:t>b të hyjë ose të marrë, nëpërmjet një sistemi kompjuterik në territorin e tij, të dhënat e regjistruara në kompjuter tek një Palë tjetër, nëse Pala merr lejen e ligjshme dhe të vullnetshme të personit që ka kompetencën ligjore t’i njoftojë të dhënat Palës nëpërmjet sistemit kompjuterik.</a:t>
            </a:r>
          </a:p>
        </p:txBody>
      </p:sp>
      <p:sp>
        <p:nvSpPr>
          <p:cNvPr id="6" name="Rectangle 5">
            <a:extLst>
              <a:ext uri="{FF2B5EF4-FFF2-40B4-BE49-F238E27FC236}">
                <a16:creationId xmlns:a16="http://schemas.microsoft.com/office/drawing/2014/main" xmlns="" id="{524B6456-681F-2F44-A01A-AD3514E81BD2}"/>
              </a:ext>
            </a:extLst>
          </p:cNvPr>
          <p:cNvSpPr/>
          <p:nvPr/>
        </p:nvSpPr>
        <p:spPr>
          <a:xfrm>
            <a:off x="4607511" y="1276964"/>
            <a:ext cx="4414945" cy="3477875"/>
          </a:xfrm>
          <a:prstGeom prst="rect">
            <a:avLst/>
          </a:prstGeom>
        </p:spPr>
        <p:txBody>
          <a:bodyPr wrap="square">
            <a:spAutoFit/>
          </a:bodyPr>
          <a:lstStyle/>
          <a:p>
            <a:pPr marL="342900" indent="-342900" algn="just">
              <a:buFont typeface="Wingdings" pitchFamily="2" charset="2"/>
              <a:buChar char="ü"/>
            </a:pPr>
            <a:r>
              <a:rPr lang="sq-AL" sz="2200"/>
              <a:t>Lejon qasjen në të dhënat e disponueshme për publikun </a:t>
            </a:r>
          </a:p>
          <a:p>
            <a:pPr marL="342900" indent="-342900" algn="just">
              <a:buFont typeface="Wingdings" pitchFamily="2" charset="2"/>
              <a:buChar char="ü"/>
            </a:pPr>
            <a:endParaRPr lang="en-GB" sz="2200" dirty="0"/>
          </a:p>
          <a:p>
            <a:pPr marL="342900" indent="-342900" algn="just">
              <a:buFont typeface="Wingdings" pitchFamily="2" charset="2"/>
              <a:buChar char="ü"/>
            </a:pPr>
            <a:r>
              <a:rPr lang="sq-AL" sz="2200"/>
              <a:t>Nëse një pjesë e një faqe në internet është e mbyllur për publikun, ajo nuk është e disponueshme për publikun </a:t>
            </a:r>
          </a:p>
          <a:p>
            <a:pPr marL="342900" indent="-342900" algn="just">
              <a:buFont typeface="Wingdings" pitchFamily="2" charset="2"/>
              <a:buChar char="ü"/>
            </a:pPr>
            <a:endParaRPr lang="en-GB" sz="2200" dirty="0"/>
          </a:p>
          <a:p>
            <a:pPr marL="342900" indent="-342900" algn="just">
              <a:buFont typeface="Wingdings" pitchFamily="2" charset="2"/>
              <a:buChar char="ü"/>
            </a:pPr>
            <a:r>
              <a:rPr lang="sq-AL" sz="2200"/>
              <a:t>Vendndodhja e të dhënave nuk është e rëndësishme (qoftë apo jo palë e Konventës së Budapestit)</a:t>
            </a:r>
          </a:p>
        </p:txBody>
      </p:sp>
    </p:spTree>
    <p:extLst>
      <p:ext uri="{BB962C8B-B14F-4D97-AF65-F5344CB8AC3E}">
        <p14:creationId xmlns:p14="http://schemas.microsoft.com/office/powerpoint/2010/main" xmlns="" val="42025322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Qasja ndërkufitare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95828" y="1139969"/>
            <a:ext cx="4476172" cy="5355312"/>
          </a:xfrm>
          <a:prstGeom prst="rect">
            <a:avLst/>
          </a:prstGeom>
        </p:spPr>
        <p:txBody>
          <a:bodyPr wrap="square">
            <a:spAutoFit/>
          </a:bodyPr>
          <a:lstStyle/>
          <a:p>
            <a:pPr marL="342900" indent="-342900" algn="just">
              <a:buFont typeface="Wingdings" pitchFamily="2" charset="2"/>
              <a:buChar char="Ø"/>
            </a:pPr>
            <a:r>
              <a:rPr lang="sq-AL" sz="1900" b="1"/>
              <a:t>Neni 32 –	Qasja ndërkufitare në të dhënat e regjistruara në kompjuter me leje ose kur janë të hapura për publikun </a:t>
            </a:r>
          </a:p>
          <a:p>
            <a:pPr algn="just"/>
            <a:r>
              <a:rPr lang="sq-AL" sz="1900"/>
              <a:t>Pa marrë autorizimin nga Pala tjetër, një Palë mund: </a:t>
            </a:r>
          </a:p>
          <a:p>
            <a:pPr algn="just"/>
            <a:r>
              <a:rPr lang="sq-AL" sz="1900"/>
              <a:t>a të hyjë në të dhënat e regjistruara në kompjuter të hapura për publikun (burim i hapur), pavarësisht se ku ndodhen gjeografikisht të dhënat; ose </a:t>
            </a:r>
          </a:p>
          <a:p>
            <a:pPr algn="just"/>
            <a:r>
              <a:rPr lang="sq-AL" sz="1900"/>
              <a:t>b të hyjë ose të marrë, nëpërmjet një sistemi kompjuterik në territorin e tij, </a:t>
            </a:r>
            <a:r>
              <a:rPr lang="sq-AL" sz="1900" b="1">
                <a:solidFill>
                  <a:srgbClr val="FF0000"/>
                </a:solidFill>
              </a:rPr>
              <a:t>të dhënat e regjistruara në kompjuter tek një Palë tjetër, </a:t>
            </a:r>
            <a:r>
              <a:rPr lang="sq-AL" sz="1900"/>
              <a:t>nëse Pala merr lejen e ligjshme dhe të vullnetshme të personit që ka kompetencën ligjore t’i njoftojë të dhënat Palës nëpërmjet sistemit kompjuterik.</a:t>
            </a:r>
          </a:p>
        </p:txBody>
      </p:sp>
      <p:sp>
        <p:nvSpPr>
          <p:cNvPr id="6" name="Rectangle 5">
            <a:extLst>
              <a:ext uri="{FF2B5EF4-FFF2-40B4-BE49-F238E27FC236}">
                <a16:creationId xmlns:a16="http://schemas.microsoft.com/office/drawing/2014/main" xmlns="" id="{524B6456-681F-2F44-A01A-AD3514E81BD2}"/>
              </a:ext>
            </a:extLst>
          </p:cNvPr>
          <p:cNvSpPr/>
          <p:nvPr/>
        </p:nvSpPr>
        <p:spPr>
          <a:xfrm>
            <a:off x="4607511" y="1276964"/>
            <a:ext cx="4572000" cy="1107996"/>
          </a:xfrm>
          <a:prstGeom prst="rect">
            <a:avLst/>
          </a:prstGeom>
        </p:spPr>
        <p:txBody>
          <a:bodyPr>
            <a:spAutoFit/>
          </a:bodyPr>
          <a:lstStyle/>
          <a:p>
            <a:pPr marL="342900" indent="-342900" algn="just">
              <a:buFont typeface="Wingdings" pitchFamily="2" charset="2"/>
              <a:buChar char="ü"/>
            </a:pPr>
            <a:r>
              <a:rPr lang="sq-AL" sz="2200"/>
              <a:t>Vendndodhja e të dhënave duhet të jetë në një palë tjetër të Konventës së Budapestit</a:t>
            </a:r>
          </a:p>
        </p:txBody>
      </p:sp>
    </p:spTree>
    <p:extLst>
      <p:ext uri="{BB962C8B-B14F-4D97-AF65-F5344CB8AC3E}">
        <p14:creationId xmlns:p14="http://schemas.microsoft.com/office/powerpoint/2010/main" xmlns="" val="32582733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Qasja ndërkufitare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95828" y="1139969"/>
            <a:ext cx="4476172" cy="5355312"/>
          </a:xfrm>
          <a:prstGeom prst="rect">
            <a:avLst/>
          </a:prstGeom>
        </p:spPr>
        <p:txBody>
          <a:bodyPr wrap="square">
            <a:spAutoFit/>
          </a:bodyPr>
          <a:lstStyle/>
          <a:p>
            <a:pPr marL="342900" indent="-342900" algn="just">
              <a:buFont typeface="Wingdings" pitchFamily="2" charset="2"/>
              <a:buChar char="Ø"/>
            </a:pPr>
            <a:r>
              <a:rPr lang="sq-AL" sz="1900" b="1"/>
              <a:t>Neni 32 –	Qasja ndërkufitare në të dhënat e regjistruara në kompjuter me leje ose kur janë të hapura për publikun </a:t>
            </a:r>
          </a:p>
          <a:p>
            <a:pPr algn="just"/>
            <a:r>
              <a:rPr lang="sq-AL" sz="1900"/>
              <a:t>Pa marrë autorizimin nga Pala tjetër, një Palë mund: </a:t>
            </a:r>
          </a:p>
          <a:p>
            <a:pPr algn="just"/>
            <a:r>
              <a:rPr lang="sq-AL" sz="1900"/>
              <a:t>a të hyjë në të dhënat e regjistruara në kompjuter të hapura për publikun (burim i hapur), pavarësisht se ku ndodhen gjeografikisht të dhënat; ose </a:t>
            </a:r>
          </a:p>
          <a:p>
            <a:pPr algn="just"/>
            <a:r>
              <a:rPr lang="sq-AL" sz="1900"/>
              <a:t>b të hyjë ose të marrë, nëpërmjet një sistemi kompjuterik në territorin e tij, të dhënat e regjistruara në kompjuter tek një Palë tjetër, nëse Pala </a:t>
            </a:r>
            <a:r>
              <a:rPr lang="sq-AL" sz="1900" b="1">
                <a:solidFill>
                  <a:srgbClr val="FF0000"/>
                </a:solidFill>
              </a:rPr>
              <a:t>merr lejen e ligjshme dhe të vullnetshme </a:t>
            </a:r>
            <a:r>
              <a:rPr lang="sq-AL" sz="1900"/>
              <a:t>të personit që ka kompetencën ligjore t’i njoftojë të dhënat Palës nëpërmjet sistemit kompjuterik.</a:t>
            </a:r>
          </a:p>
        </p:txBody>
      </p:sp>
      <p:sp>
        <p:nvSpPr>
          <p:cNvPr id="6" name="Rectangle 5">
            <a:extLst>
              <a:ext uri="{FF2B5EF4-FFF2-40B4-BE49-F238E27FC236}">
                <a16:creationId xmlns:a16="http://schemas.microsoft.com/office/drawing/2014/main" xmlns="" id="{524B6456-681F-2F44-A01A-AD3514E81BD2}"/>
              </a:ext>
            </a:extLst>
          </p:cNvPr>
          <p:cNvSpPr/>
          <p:nvPr/>
        </p:nvSpPr>
        <p:spPr>
          <a:xfrm>
            <a:off x="4607511" y="1276964"/>
            <a:ext cx="4414945" cy="4493538"/>
          </a:xfrm>
          <a:prstGeom prst="rect">
            <a:avLst/>
          </a:prstGeom>
        </p:spPr>
        <p:txBody>
          <a:bodyPr wrap="square">
            <a:spAutoFit/>
          </a:bodyPr>
          <a:lstStyle/>
          <a:p>
            <a:pPr marL="342900" indent="-342900" algn="just">
              <a:buFont typeface="Wingdings" pitchFamily="2" charset="2"/>
              <a:buChar char="ü"/>
            </a:pPr>
            <a:r>
              <a:rPr lang="sq-AL" sz="2200"/>
              <a:t>Të dhënat mund të qasen bazuar në pëlqimin e ligjshëm dhe vullnetar</a:t>
            </a:r>
          </a:p>
          <a:p>
            <a:pPr marL="342900" indent="-342900" algn="just">
              <a:buFont typeface="Wingdings" pitchFamily="2" charset="2"/>
              <a:buChar char="ü"/>
            </a:pPr>
            <a:endParaRPr lang="en-GB" sz="2200" dirty="0"/>
          </a:p>
          <a:p>
            <a:pPr marL="342900" indent="-342900" algn="just">
              <a:buFont typeface="Wingdings" pitchFamily="2" charset="2"/>
              <a:buChar char="ü"/>
            </a:pPr>
            <a:r>
              <a:rPr lang="sq-AL" sz="2200"/>
              <a:t>Ligjshmëria e pëlqimit bazohet në ligjin vendor (p.sh. të miturit dhe personat me kufizime në aftësitë mendore mund të mos jenë në gjendje të japin pëlqimin) </a:t>
            </a:r>
          </a:p>
          <a:p>
            <a:pPr marL="342900" indent="-342900" algn="just">
              <a:buFont typeface="Wingdings" pitchFamily="2" charset="2"/>
              <a:buChar char="ü"/>
            </a:pPr>
            <a:endParaRPr lang="en-GB" sz="2200" dirty="0"/>
          </a:p>
          <a:p>
            <a:pPr marL="342900" indent="-342900" algn="just">
              <a:buFont typeface="Wingdings" pitchFamily="2" charset="2"/>
              <a:buChar char="ü"/>
            </a:pPr>
            <a:r>
              <a:rPr lang="sq-AL" sz="2200"/>
              <a:t>Marrëveshja për kushtet e përgjithshme të shërbimit mund të mos kualifikohet si pëlqim i veçantë, i qartë </a:t>
            </a:r>
          </a:p>
        </p:txBody>
      </p:sp>
    </p:spTree>
    <p:extLst>
      <p:ext uri="{BB962C8B-B14F-4D97-AF65-F5344CB8AC3E}">
        <p14:creationId xmlns:p14="http://schemas.microsoft.com/office/powerpoint/2010/main" xmlns="" val="29996574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Qasja ndërkufitare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95828" y="1139969"/>
            <a:ext cx="4476172" cy="5355312"/>
          </a:xfrm>
          <a:prstGeom prst="rect">
            <a:avLst/>
          </a:prstGeom>
        </p:spPr>
        <p:txBody>
          <a:bodyPr wrap="square">
            <a:spAutoFit/>
          </a:bodyPr>
          <a:lstStyle/>
          <a:p>
            <a:pPr marL="342900" indent="-342900" algn="just">
              <a:buFont typeface="Wingdings" pitchFamily="2" charset="2"/>
              <a:buChar char="Ø"/>
            </a:pPr>
            <a:r>
              <a:rPr lang="sq-AL" sz="1900" b="1" dirty="0"/>
              <a:t>Neni 32 –	Qasja ndërkufitare në të dhënat e regjistruara në kompjuter me leje ose kur janë të hapura për publikun </a:t>
            </a:r>
          </a:p>
          <a:p>
            <a:pPr algn="just"/>
            <a:r>
              <a:rPr lang="sq-AL" sz="1900" dirty="0"/>
              <a:t>Pa marrë autorizimin nga Pala tjetër, një Palë mund: </a:t>
            </a:r>
          </a:p>
          <a:p>
            <a:pPr algn="just"/>
            <a:r>
              <a:rPr lang="sq-AL" sz="1900" dirty="0"/>
              <a:t>a të hyjë në të dhënat e regjistruara në kompjuter të hapura për publikun (burim i hapur), pavarësisht se ku ndodhen gjeografikisht të dhënat; ose </a:t>
            </a:r>
          </a:p>
          <a:p>
            <a:pPr algn="just"/>
            <a:r>
              <a:rPr lang="sq-AL" sz="1900" dirty="0"/>
              <a:t>b të hyjë ose të marrë, nëpërmjet një sistemi kompjuterik në territorin e tij, të dhënat e regjistruara në kompjuter tek një Palë tjetër, nëse Pala merr lejen e ligjshme dhe të vullnetshme të </a:t>
            </a:r>
            <a:r>
              <a:rPr lang="sq-AL" sz="1900" b="1" dirty="0">
                <a:solidFill>
                  <a:srgbClr val="FF0000"/>
                </a:solidFill>
              </a:rPr>
              <a:t>personit që ka kompetencën ligjore t’i njoftojë të dhënat</a:t>
            </a:r>
            <a:r>
              <a:rPr lang="sq-AL" sz="1900" dirty="0"/>
              <a:t> Palës nëpërmjet sistemit kompjuterik.</a:t>
            </a:r>
          </a:p>
        </p:txBody>
      </p:sp>
      <p:sp>
        <p:nvSpPr>
          <p:cNvPr id="6" name="Rectangle 5">
            <a:extLst>
              <a:ext uri="{FF2B5EF4-FFF2-40B4-BE49-F238E27FC236}">
                <a16:creationId xmlns:a16="http://schemas.microsoft.com/office/drawing/2014/main" xmlns="" id="{524B6456-681F-2F44-A01A-AD3514E81BD2}"/>
              </a:ext>
            </a:extLst>
          </p:cNvPr>
          <p:cNvSpPr/>
          <p:nvPr/>
        </p:nvSpPr>
        <p:spPr>
          <a:xfrm>
            <a:off x="4607511" y="1025289"/>
            <a:ext cx="4414945" cy="5262979"/>
          </a:xfrm>
          <a:prstGeom prst="rect">
            <a:avLst/>
          </a:prstGeom>
        </p:spPr>
        <p:txBody>
          <a:bodyPr wrap="square">
            <a:spAutoFit/>
          </a:bodyPr>
          <a:lstStyle/>
          <a:p>
            <a:pPr marL="342900" indent="-342900" algn="just">
              <a:buFont typeface="Wingdings" pitchFamily="2" charset="2"/>
              <a:buChar char="ü"/>
            </a:pPr>
            <a:r>
              <a:rPr lang="sq-AL" sz="2100" dirty="0"/>
              <a:t>Pëlqimi duhet të jetë nga personi i cili ka autoritet të ligjshëm për zbulimin e të dhënave</a:t>
            </a:r>
          </a:p>
          <a:p>
            <a:pPr marL="342900" indent="-342900" algn="just">
              <a:buFont typeface="Wingdings" pitchFamily="2" charset="2"/>
              <a:buChar char="ü"/>
            </a:pPr>
            <a:endParaRPr lang="en-GB" sz="2100" dirty="0"/>
          </a:p>
          <a:p>
            <a:pPr marL="342900" indent="-342900" algn="just">
              <a:buFont typeface="Wingdings" pitchFamily="2" charset="2"/>
              <a:buChar char="ü"/>
            </a:pPr>
            <a:r>
              <a:rPr lang="sq-AL" sz="2100" dirty="0"/>
              <a:t>Kjo do të varet nga rrethanat, natyra e personit dhe ligji në fuqi </a:t>
            </a:r>
          </a:p>
          <a:p>
            <a:pPr marL="342900" indent="-342900" algn="just">
              <a:buFont typeface="Wingdings" pitchFamily="2" charset="2"/>
              <a:buChar char="ü"/>
            </a:pPr>
            <a:endParaRPr lang="en-GB" sz="2100" dirty="0"/>
          </a:p>
          <a:p>
            <a:pPr marL="342900" indent="-342900" algn="just">
              <a:buFont typeface="Wingdings" pitchFamily="2" charset="2"/>
              <a:buChar char="ü"/>
            </a:pPr>
            <a:r>
              <a:rPr lang="sq-AL" sz="2100" dirty="0"/>
              <a:t>P.sh. Një individ mund t'i ofrojë qasje një zyrtari të zbatimit të ligjit në </a:t>
            </a:r>
            <a:r>
              <a:rPr lang="sq-AL" sz="2100" dirty="0" err="1"/>
              <a:t>emailin</a:t>
            </a:r>
            <a:r>
              <a:rPr lang="sq-AL" sz="2100" dirty="0"/>
              <a:t> e tij/saj personal që është ruajtur jashtë vendit</a:t>
            </a:r>
          </a:p>
          <a:p>
            <a:pPr marL="342900" indent="-342900" algn="just">
              <a:buFont typeface="Wingdings" pitchFamily="2" charset="2"/>
              <a:buChar char="ü"/>
            </a:pPr>
            <a:endParaRPr lang="en-US" sz="2100" dirty="0"/>
          </a:p>
          <a:p>
            <a:pPr marL="342900" indent="-342900" algn="just">
              <a:buFont typeface="Wingdings" pitchFamily="2" charset="2"/>
              <a:buChar char="ü"/>
            </a:pPr>
            <a:r>
              <a:rPr lang="sq-AL" sz="2100" dirty="0"/>
              <a:t>Ofruesit e shërbimeve zakonisht nuk kanë autoritet të ligjshëm për të zbuluar të dhëna të </a:t>
            </a:r>
            <a:r>
              <a:rPr lang="sq-AL" sz="2100" dirty="0" err="1"/>
              <a:t>abonuesve</a:t>
            </a:r>
            <a:endParaRPr lang="sq-AL" sz="2100" dirty="0"/>
          </a:p>
        </p:txBody>
      </p:sp>
    </p:spTree>
    <p:extLst>
      <p:ext uri="{BB962C8B-B14F-4D97-AF65-F5344CB8AC3E}">
        <p14:creationId xmlns:p14="http://schemas.microsoft.com/office/powerpoint/2010/main" xmlns="" val="2827258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Kërkesat për zbulim vullnetar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95828" y="1139969"/>
            <a:ext cx="4476172" cy="4770537"/>
          </a:xfrm>
          <a:prstGeom prst="rect">
            <a:avLst/>
          </a:prstGeom>
        </p:spPr>
        <p:txBody>
          <a:bodyPr wrap="square">
            <a:spAutoFit/>
          </a:bodyPr>
          <a:lstStyle/>
          <a:p>
            <a:pPr marL="342900" indent="-342900" algn="just">
              <a:buFont typeface="Wingdings" pitchFamily="2" charset="2"/>
              <a:buChar char="Ø"/>
            </a:pPr>
            <a:r>
              <a:rPr lang="sq-AL" sz="1900"/>
              <a:t>Kërkesat për zbulim vullnetar nuk janë ligjërisht të detyrueshme për ofruesit e shërbimeve </a:t>
            </a:r>
          </a:p>
          <a:p>
            <a:pPr marL="342900" indent="-342900" algn="just">
              <a:buFont typeface="Wingdings" pitchFamily="2" charset="2"/>
              <a:buChar char="Ø"/>
            </a:pPr>
            <a:endParaRPr lang="en-US" sz="1900" dirty="0"/>
          </a:p>
          <a:p>
            <a:pPr marL="342900" indent="-342900" algn="just">
              <a:buFont typeface="Wingdings" pitchFamily="2" charset="2"/>
              <a:buChar char="Ø"/>
            </a:pPr>
            <a:r>
              <a:rPr lang="sq-AL" sz="1900"/>
              <a:t>Zbulimi vullnetar është i mundshëm nëse: </a:t>
            </a:r>
          </a:p>
          <a:p>
            <a:pPr marL="800100" lvl="1" indent="-342900" algn="just">
              <a:buFont typeface="Wingdings" pitchFamily="2" charset="2"/>
              <a:buChar char="Ø"/>
            </a:pPr>
            <a:r>
              <a:rPr lang="sq-AL" sz="1900"/>
              <a:t>Kërkesa në përputhje me standardet ndërkombëtare </a:t>
            </a:r>
          </a:p>
          <a:p>
            <a:pPr marL="800100" lvl="1" indent="-342900" algn="just">
              <a:buFont typeface="Wingdings" pitchFamily="2" charset="2"/>
              <a:buChar char="Ø"/>
            </a:pPr>
            <a:r>
              <a:rPr lang="sq-AL" sz="1900"/>
              <a:t>Kërkesa është në përputhje me ligjin e SHBA-së </a:t>
            </a:r>
          </a:p>
          <a:p>
            <a:pPr marL="800100" lvl="1" indent="-342900" algn="just">
              <a:buFont typeface="Wingdings" pitchFamily="2" charset="2"/>
              <a:buChar char="Ø"/>
            </a:pPr>
            <a:r>
              <a:rPr lang="sq-AL" sz="1900"/>
              <a:t>Kërkesa në përputhje me politikat e platformës </a:t>
            </a:r>
          </a:p>
          <a:p>
            <a:pPr marL="800100" lvl="1" indent="-342900" algn="just">
              <a:buFont typeface="Wingdings" pitchFamily="2" charset="2"/>
              <a:buChar char="Ø"/>
            </a:pPr>
            <a:r>
              <a:rPr lang="sq-AL" sz="1900"/>
              <a:t>Platforma ka besimin e mirë që përgjigja kërkohet sipas ligjit të vendit që kërkon </a:t>
            </a:r>
          </a:p>
          <a:p>
            <a:pPr marL="800100" lvl="1" indent="-342900" algn="just">
              <a:buFont typeface="Wingdings" pitchFamily="2" charset="2"/>
              <a:buChar char="Ø"/>
            </a:pPr>
            <a:r>
              <a:rPr lang="sq-AL" sz="1900"/>
              <a:t>Kërkesa prek përdoruesit në vendin kërkues</a:t>
            </a:r>
          </a:p>
        </p:txBody>
      </p:sp>
      <p:sp>
        <p:nvSpPr>
          <p:cNvPr id="7" name="Rectangle 6">
            <a:extLst>
              <a:ext uri="{FF2B5EF4-FFF2-40B4-BE49-F238E27FC236}">
                <a16:creationId xmlns:a16="http://schemas.microsoft.com/office/drawing/2014/main" xmlns="" id="{7CD511F6-2BF4-4DEB-B787-50BBBC094F94}"/>
              </a:ext>
            </a:extLst>
          </p:cNvPr>
          <p:cNvSpPr/>
          <p:nvPr/>
        </p:nvSpPr>
        <p:spPr>
          <a:xfrm>
            <a:off x="4546284" y="1177392"/>
            <a:ext cx="4476172" cy="2431435"/>
          </a:xfrm>
          <a:prstGeom prst="rect">
            <a:avLst/>
          </a:prstGeom>
        </p:spPr>
        <p:txBody>
          <a:bodyPr wrap="square">
            <a:spAutoFit/>
          </a:bodyPr>
          <a:lstStyle/>
          <a:p>
            <a:pPr marL="342900" indent="-342900" algn="just">
              <a:buFont typeface="Wingdings" pitchFamily="2" charset="2"/>
              <a:buChar char="Ø"/>
            </a:pPr>
            <a:r>
              <a:rPr lang="sq-AL" sz="1900"/>
              <a:t>Mundësia e pranimit të një kërkese për zbulim vullnetar është më e lartë për të dhënat e trafikut sesa të dhënat e përmbajtjes </a:t>
            </a:r>
          </a:p>
          <a:p>
            <a:pPr marL="342900" indent="-342900" algn="just">
              <a:buFont typeface="Wingdings" pitchFamily="2" charset="2"/>
              <a:buChar char="Ø"/>
            </a:pPr>
            <a:endParaRPr lang="en-US" sz="1900" dirty="0"/>
          </a:p>
          <a:p>
            <a:pPr marL="342900" indent="-342900" algn="just">
              <a:buFont typeface="Wingdings" pitchFamily="2" charset="2"/>
              <a:buChar char="Ø"/>
            </a:pPr>
            <a:r>
              <a:rPr lang="sq-AL" sz="1900"/>
              <a:t>Jo të gjithë ofruesit e shërbimeve kanë dispozita për kërkesa për zbulim vullnetar jo emergjent </a:t>
            </a:r>
          </a:p>
        </p:txBody>
      </p:sp>
    </p:spTree>
    <p:extLst>
      <p:ext uri="{BB962C8B-B14F-4D97-AF65-F5344CB8AC3E}">
        <p14:creationId xmlns:p14="http://schemas.microsoft.com/office/powerpoint/2010/main" xmlns="" val="155555893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Kërkesat për zbulim vullnetar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6" name="Picture 15">
            <a:extLst>
              <a:ext uri="{FF2B5EF4-FFF2-40B4-BE49-F238E27FC236}">
                <a16:creationId xmlns:a16="http://schemas.microsoft.com/office/drawing/2014/main" xmlns="" id="{539AA166-05F0-421C-997C-B804D8244BFD}"/>
              </a:ext>
            </a:extLst>
          </p:cNvPr>
          <p:cNvPicPr>
            <a:picLocks noChangeAspect="1"/>
          </p:cNvPicPr>
          <p:nvPr/>
        </p:nvPicPr>
        <p:blipFill>
          <a:blip r:embed="rId4"/>
          <a:stretch>
            <a:fillRect/>
          </a:stretch>
        </p:blipFill>
        <p:spPr>
          <a:xfrm>
            <a:off x="1932085" y="2074915"/>
            <a:ext cx="7211915" cy="808188"/>
          </a:xfrm>
          <a:prstGeom prst="rect">
            <a:avLst/>
          </a:prstGeom>
        </p:spPr>
      </p:pic>
      <p:pic>
        <p:nvPicPr>
          <p:cNvPr id="19" name="Picture 18">
            <a:extLst>
              <a:ext uri="{FF2B5EF4-FFF2-40B4-BE49-F238E27FC236}">
                <a16:creationId xmlns:a16="http://schemas.microsoft.com/office/drawing/2014/main" xmlns="" id="{EF8B0D10-4912-4D7A-B574-3608AB63C40E}"/>
              </a:ext>
            </a:extLst>
          </p:cNvPr>
          <p:cNvPicPr>
            <a:picLocks noChangeAspect="1"/>
          </p:cNvPicPr>
          <p:nvPr/>
        </p:nvPicPr>
        <p:blipFill rotWithShape="1">
          <a:blip r:embed="rId5"/>
          <a:srcRect r="28327" b="76341"/>
          <a:stretch/>
        </p:blipFill>
        <p:spPr>
          <a:xfrm>
            <a:off x="2184882" y="1551291"/>
            <a:ext cx="6837574" cy="509931"/>
          </a:xfrm>
          <a:prstGeom prst="rect">
            <a:avLst/>
          </a:prstGeom>
        </p:spPr>
      </p:pic>
      <p:pic>
        <p:nvPicPr>
          <p:cNvPr id="20" name="Picture 19">
            <a:extLst>
              <a:ext uri="{FF2B5EF4-FFF2-40B4-BE49-F238E27FC236}">
                <a16:creationId xmlns:a16="http://schemas.microsoft.com/office/drawing/2014/main" xmlns="" id="{57F9C46B-D92A-4160-A149-B163CAB2B982}"/>
              </a:ext>
            </a:extLst>
          </p:cNvPr>
          <p:cNvPicPr>
            <a:picLocks noChangeAspect="1"/>
          </p:cNvPicPr>
          <p:nvPr/>
        </p:nvPicPr>
        <p:blipFill>
          <a:blip r:embed="rId6"/>
          <a:stretch>
            <a:fillRect/>
          </a:stretch>
        </p:blipFill>
        <p:spPr>
          <a:xfrm>
            <a:off x="260769" y="1630541"/>
            <a:ext cx="1512741" cy="1008494"/>
          </a:xfrm>
          <a:prstGeom prst="rect">
            <a:avLst/>
          </a:prstGeom>
        </p:spPr>
      </p:pic>
      <p:pic>
        <p:nvPicPr>
          <p:cNvPr id="21" name="Picture 20">
            <a:extLst>
              <a:ext uri="{FF2B5EF4-FFF2-40B4-BE49-F238E27FC236}">
                <a16:creationId xmlns:a16="http://schemas.microsoft.com/office/drawing/2014/main" xmlns="" id="{0E0B4EEC-5448-4B17-B193-9B3BD085F2E5}"/>
              </a:ext>
            </a:extLst>
          </p:cNvPr>
          <p:cNvPicPr>
            <a:picLocks noChangeAspect="1"/>
          </p:cNvPicPr>
          <p:nvPr/>
        </p:nvPicPr>
        <p:blipFill rotWithShape="1">
          <a:blip r:embed="rId7"/>
          <a:srcRect l="14251" t="15826" r="52387" b="14112"/>
          <a:stretch/>
        </p:blipFill>
        <p:spPr>
          <a:xfrm>
            <a:off x="1064938" y="3813772"/>
            <a:ext cx="1131481" cy="1180606"/>
          </a:xfrm>
          <a:prstGeom prst="rect">
            <a:avLst/>
          </a:prstGeom>
        </p:spPr>
      </p:pic>
      <p:pic>
        <p:nvPicPr>
          <p:cNvPr id="23" name="Picture 22">
            <a:extLst>
              <a:ext uri="{FF2B5EF4-FFF2-40B4-BE49-F238E27FC236}">
                <a16:creationId xmlns:a16="http://schemas.microsoft.com/office/drawing/2014/main" xmlns="" id="{2B1B1254-DDF0-4BFA-9244-807088EF4457}"/>
              </a:ext>
            </a:extLst>
          </p:cNvPr>
          <p:cNvPicPr>
            <a:picLocks noChangeAspect="1"/>
          </p:cNvPicPr>
          <p:nvPr/>
        </p:nvPicPr>
        <p:blipFill>
          <a:blip r:embed="rId8"/>
          <a:stretch>
            <a:fillRect/>
          </a:stretch>
        </p:blipFill>
        <p:spPr>
          <a:xfrm>
            <a:off x="2854205" y="3457561"/>
            <a:ext cx="6024239" cy="1872322"/>
          </a:xfrm>
          <a:prstGeom prst="rect">
            <a:avLst/>
          </a:prstGeom>
        </p:spPr>
      </p:pic>
    </p:spTree>
    <p:extLst>
      <p:ext uri="{BB962C8B-B14F-4D97-AF65-F5344CB8AC3E}">
        <p14:creationId xmlns:p14="http://schemas.microsoft.com/office/powerpoint/2010/main" xmlns="" val="24887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ppt_x"/>
                                          </p:val>
                                        </p:tav>
                                        <p:tav tm="100000">
                                          <p:val>
                                            <p:strVal val="#ppt_x"/>
                                          </p:val>
                                        </p:tav>
                                      </p:tavLst>
                                    </p:anim>
                                    <p:anim calcmode="lin" valueType="num">
                                      <p:cBhvr additive="base">
                                        <p:cTn id="1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ppt_x"/>
                                          </p:val>
                                        </p:tav>
                                        <p:tav tm="100000">
                                          <p:val>
                                            <p:strVal val="#ppt_x"/>
                                          </p:val>
                                        </p:tav>
                                      </p:tavLst>
                                    </p:anim>
                                    <p:anim calcmode="lin" valueType="num">
                                      <p:cBhvr additive="base">
                                        <p:cTn id="25"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ppt_x"/>
                                          </p:val>
                                        </p:tav>
                                        <p:tav tm="100000">
                                          <p:val>
                                            <p:strVal val="#ppt_x"/>
                                          </p:val>
                                        </p:tav>
                                      </p:tavLst>
                                    </p:anim>
                                    <p:anim calcmode="lin" valueType="num">
                                      <p:cBhvr additive="base">
                                        <p:cTn id="3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200" b="1"/>
              <a:t>Pyetje anketimi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1593284577"/>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Tree>
    <p:extLst>
      <p:ext uri="{BB962C8B-B14F-4D97-AF65-F5344CB8AC3E}">
        <p14:creationId xmlns:p14="http://schemas.microsoft.com/office/powerpoint/2010/main" xmlns="" val="220949733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200" b="1"/>
              <a:t>Pyetje anketimi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2044024272"/>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Tree>
    <p:extLst>
      <p:ext uri="{BB962C8B-B14F-4D97-AF65-F5344CB8AC3E}">
        <p14:creationId xmlns:p14="http://schemas.microsoft.com/office/powerpoint/2010/main" xmlns="" val="845288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Ofruesi i shërbimeve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4C52B17A-14C8-4A54-A0DE-FFB2521D3FE2}"/>
              </a:ext>
            </a:extLst>
          </p:cNvPr>
          <p:cNvSpPr/>
          <p:nvPr/>
        </p:nvSpPr>
        <p:spPr>
          <a:xfrm>
            <a:off x="4412201" y="1720146"/>
            <a:ext cx="4518735" cy="4154984"/>
          </a:xfrm>
          <a:prstGeom prst="rect">
            <a:avLst/>
          </a:prstGeom>
        </p:spPr>
        <p:txBody>
          <a:bodyPr wrap="square">
            <a:spAutoFit/>
          </a:bodyPr>
          <a:lstStyle/>
          <a:p>
            <a:pPr marL="342900" indent="-342900">
              <a:buFont typeface="Wingdings" pitchFamily="2" charset="2"/>
              <a:buChar char="Ø"/>
            </a:pPr>
            <a:r>
              <a:rPr lang="sq-AL" sz="2200"/>
              <a:t>Po:</a:t>
            </a:r>
          </a:p>
          <a:p>
            <a:pPr marL="800100" lvl="1" indent="-342900" algn="just">
              <a:buFont typeface="Wingdings" pitchFamily="2" charset="2"/>
              <a:buChar char="Ø"/>
            </a:pPr>
            <a:r>
              <a:rPr lang="sq-AL" sz="2200"/>
              <a:t>komunikim ose shërbime të ngjashme të përpunimit të të dhënave (p.sh. ofruesit për host dhe caching)</a:t>
            </a:r>
          </a:p>
          <a:p>
            <a:pPr marL="800100" lvl="1" indent="-342900">
              <a:buFont typeface="Wingdings" pitchFamily="2" charset="2"/>
              <a:buChar char="Ø"/>
            </a:pPr>
            <a:r>
              <a:rPr lang="sq-AL" sz="2200"/>
              <a:t>subjekte private dhe publike</a:t>
            </a:r>
          </a:p>
          <a:p>
            <a:pPr marL="800100" lvl="1" indent="-342900">
              <a:buFont typeface="Wingdings" pitchFamily="2" charset="2"/>
              <a:buChar char="Ø"/>
            </a:pPr>
            <a:r>
              <a:rPr lang="sq-AL" sz="2200"/>
              <a:t>shërbime falas ose me pagesë</a:t>
            </a:r>
          </a:p>
          <a:p>
            <a:pPr marL="800100" lvl="1" indent="-342900">
              <a:buFont typeface="Wingdings" pitchFamily="2" charset="2"/>
              <a:buChar char="Ø"/>
            </a:pPr>
            <a:r>
              <a:rPr lang="sq-AL" sz="2200"/>
              <a:t>ofrimi për grup të mbyllur ose për publik</a:t>
            </a:r>
          </a:p>
          <a:p>
            <a:pPr marL="342900" indent="-342900">
              <a:buFont typeface="Wingdings" pitchFamily="2" charset="2"/>
              <a:buChar char="Ø"/>
            </a:pPr>
            <a:endParaRPr lang="en-US" sz="2200" dirty="0"/>
          </a:p>
          <a:p>
            <a:pPr marL="342900" indent="-342900">
              <a:buFont typeface="Wingdings" pitchFamily="2" charset="2"/>
              <a:buChar char="Ø"/>
            </a:pPr>
            <a:r>
              <a:rPr lang="sq-AL" sz="2200"/>
              <a:t>Jo:</a:t>
            </a:r>
          </a:p>
          <a:p>
            <a:pPr marL="800100" lvl="1" indent="-342900">
              <a:buFont typeface="Wingdings" pitchFamily="2" charset="2"/>
              <a:buChar char="Ø"/>
            </a:pPr>
            <a:r>
              <a:rPr lang="sq-AL" sz="2200"/>
              <a:t>ofruesit e përmbajtjes</a:t>
            </a:r>
          </a:p>
        </p:txBody>
      </p:sp>
      <p:sp>
        <p:nvSpPr>
          <p:cNvPr id="8" name="Rectangle 7">
            <a:extLst>
              <a:ext uri="{FF2B5EF4-FFF2-40B4-BE49-F238E27FC236}">
                <a16:creationId xmlns:a16="http://schemas.microsoft.com/office/drawing/2014/main" xmlns="" id="{687B7C23-9E4D-47A3-872A-857DE10440B9}"/>
              </a:ext>
            </a:extLst>
          </p:cNvPr>
          <p:cNvSpPr/>
          <p:nvPr/>
        </p:nvSpPr>
        <p:spPr>
          <a:xfrm>
            <a:off x="213064" y="1780284"/>
            <a:ext cx="3986074" cy="3816429"/>
          </a:xfrm>
          <a:prstGeom prst="rect">
            <a:avLst/>
          </a:prstGeom>
        </p:spPr>
        <p:txBody>
          <a:bodyPr wrap="square">
            <a:spAutoFit/>
          </a:bodyPr>
          <a:lstStyle/>
          <a:p>
            <a:pPr marL="342900" indent="-342900" algn="just">
              <a:buFont typeface="Wingdings" pitchFamily="2" charset="2"/>
              <a:buChar char="Ø"/>
            </a:pPr>
            <a:r>
              <a:rPr lang="sq-AL" sz="2200"/>
              <a:t>“</a:t>
            </a:r>
            <a:r>
              <a:rPr lang="sq-AL" sz="2200" b="1"/>
              <a:t>Ofrues shërbimesh</a:t>
            </a:r>
            <a:r>
              <a:rPr lang="sq-AL" sz="2200"/>
              <a:t>” do të thotë: </a:t>
            </a:r>
          </a:p>
          <a:p>
            <a:pPr algn="just"/>
            <a:r>
              <a:rPr lang="sq-AL" sz="2200"/>
              <a:t>i çdo entitet publik ose privat që u ofron përdoruesve të shërbimit të tij mundësinë për të komunikuar me anë të një sistemi kompjuterik, dhe </a:t>
            </a:r>
          </a:p>
          <a:p>
            <a:pPr algn="just"/>
            <a:r>
              <a:rPr lang="sq-AL" sz="2200"/>
              <a:t>ii çdo entitet tjetër që përpunon ose ruan të dhëna kompjuterike në emër të një shërbimi të tillë komunikimi ose përdoruesve të këtij shërbimi.</a:t>
            </a:r>
          </a:p>
        </p:txBody>
      </p:sp>
    </p:spTree>
    <p:extLst>
      <p:ext uri="{BB962C8B-B14F-4D97-AF65-F5344CB8AC3E}">
        <p14:creationId xmlns:p14="http://schemas.microsoft.com/office/powerpoint/2010/main" xmlns="" val="4066928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382670758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262190"/>
            <a:ext cx="8525021" cy="1668149"/>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katërt</a:t>
            </a:r>
          </a:p>
          <a:p>
            <a:pPr algn="ctr">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t>Bashkëpunimi me ofruesit e shërbimeve të huaja për heqjen e përmbajtjes</a:t>
            </a:r>
          </a:p>
        </p:txBody>
      </p:sp>
    </p:spTree>
    <p:extLst>
      <p:ext uri="{BB962C8B-B14F-4D97-AF65-F5344CB8AC3E}">
        <p14:creationId xmlns:p14="http://schemas.microsoft.com/office/powerpoint/2010/main" xmlns="" val="10563844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dirty="0"/>
              <a:t>Bashkëpunimi me ofruesit e shërbimeve të huaja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037077"/>
            <a:ext cx="4483478" cy="5647700"/>
          </a:xfrm>
          <a:prstGeom prst="rect">
            <a:avLst/>
          </a:prstGeom>
        </p:spPr>
        <p:txBody>
          <a:bodyPr wrap="square">
            <a:spAutoFit/>
          </a:bodyPr>
          <a:lstStyle/>
          <a:p>
            <a:pPr marL="342900" indent="-342900" algn="just">
              <a:buFont typeface="Wingdings" pitchFamily="2" charset="2"/>
              <a:buChar char="ü"/>
              <a:defRPr/>
            </a:pPr>
            <a:r>
              <a:rPr lang="sq-AL" sz="2100" dirty="0"/>
              <a:t>Shumica e ofruesve të shërbimeve globale nuk janë të parregulluara</a:t>
            </a:r>
          </a:p>
          <a:p>
            <a:pPr marL="342900" indent="-342900" algn="just">
              <a:buFont typeface="Wingdings" pitchFamily="2" charset="2"/>
              <a:buChar char="ü"/>
              <a:defRPr/>
            </a:pPr>
            <a:endParaRPr lang="en-US" sz="1400" dirty="0"/>
          </a:p>
          <a:p>
            <a:pPr marL="342900" indent="-342900" algn="just">
              <a:buFont typeface="Wingdings" pitchFamily="2" charset="2"/>
              <a:buChar char="ü"/>
              <a:defRPr/>
            </a:pPr>
            <a:r>
              <a:rPr lang="sq-AL" sz="2100" dirty="0"/>
              <a:t>Ofruesit e shërbimeve kanë kushte të brendshme të shërbimit në lidhje me përmbajtjen e lejuar </a:t>
            </a:r>
          </a:p>
          <a:p>
            <a:pPr marL="342900" indent="-342900" algn="just">
              <a:buFont typeface="Wingdings" pitchFamily="2" charset="2"/>
              <a:buChar char="ü"/>
              <a:defRPr/>
            </a:pPr>
            <a:endParaRPr lang="en-GB" sz="1400" dirty="0"/>
          </a:p>
          <a:p>
            <a:pPr marL="342900" indent="-342900" algn="just">
              <a:buFont typeface="Wingdings" pitchFamily="2" charset="2"/>
              <a:buChar char="ü"/>
              <a:defRPr/>
            </a:pPr>
            <a:r>
              <a:rPr lang="sq-AL" sz="2100" dirty="0"/>
              <a:t>Përmbajtja që nuk lejohet hiqet nga ofruesit e shërbimeve në mënyrë </a:t>
            </a:r>
            <a:r>
              <a:rPr lang="sq-AL" sz="2100" dirty="0" err="1"/>
              <a:t>proaktive</a:t>
            </a:r>
            <a:r>
              <a:rPr lang="sq-AL" sz="2100" dirty="0"/>
              <a:t> ose pas kërkesave të përdoruesve dhe kërkesave të qeverisë </a:t>
            </a:r>
          </a:p>
          <a:p>
            <a:pPr marL="342900" indent="-342900" algn="just">
              <a:buFont typeface="Wingdings" pitchFamily="2" charset="2"/>
              <a:buChar char="ü"/>
              <a:defRPr/>
            </a:pPr>
            <a:endParaRPr lang="en-GB" sz="1200" dirty="0"/>
          </a:p>
          <a:p>
            <a:pPr marL="342900" indent="-342900" algn="just">
              <a:buFont typeface="Wingdings" pitchFamily="2" charset="2"/>
              <a:buChar char="ü"/>
              <a:defRPr/>
            </a:pPr>
            <a:r>
              <a:rPr lang="sq-AL" sz="2100" dirty="0"/>
              <a:t>Disa ofrues të shërbimeve mund të heqin gjithashtu përmbajtje bazuar në kërkesat e vlefshme të ligjit vendor </a:t>
            </a:r>
          </a:p>
        </p:txBody>
      </p:sp>
      <p:sp>
        <p:nvSpPr>
          <p:cNvPr id="6" name="Rectangle 5">
            <a:extLst>
              <a:ext uri="{FF2B5EF4-FFF2-40B4-BE49-F238E27FC236}">
                <a16:creationId xmlns:a16="http://schemas.microsoft.com/office/drawing/2014/main" xmlns="" id="{4F84165C-D7D1-4222-AF8E-6B601AC28A8A}"/>
              </a:ext>
            </a:extLst>
          </p:cNvPr>
          <p:cNvSpPr/>
          <p:nvPr/>
        </p:nvSpPr>
        <p:spPr>
          <a:xfrm>
            <a:off x="4660522" y="979435"/>
            <a:ext cx="4394956" cy="5632311"/>
          </a:xfrm>
          <a:prstGeom prst="rect">
            <a:avLst/>
          </a:prstGeom>
        </p:spPr>
        <p:txBody>
          <a:bodyPr wrap="square">
            <a:spAutoFit/>
          </a:bodyPr>
          <a:lstStyle/>
          <a:p>
            <a:pPr marL="342900" indent="-342900" algn="just">
              <a:buFont typeface="Wingdings" pitchFamily="2" charset="2"/>
              <a:buChar char="ü"/>
              <a:defRPr/>
            </a:pPr>
            <a:r>
              <a:rPr lang="sq-AL" sz="2000" dirty="0"/>
              <a:t>Disa kategori përmbajtjesh të ndaluara nga ofrues të ndryshëm:</a:t>
            </a:r>
          </a:p>
          <a:p>
            <a:pPr marL="800100" lvl="1" indent="-342900" algn="just">
              <a:buFont typeface="Wingdings" pitchFamily="2" charset="2"/>
              <a:buChar char="ü"/>
              <a:defRPr/>
            </a:pPr>
            <a:r>
              <a:rPr lang="sq-AL" sz="2000" dirty="0"/>
              <a:t>Gjuha e urrejtjes dhe nxitjes</a:t>
            </a:r>
          </a:p>
          <a:p>
            <a:pPr marL="800100" lvl="1" indent="-342900" algn="just">
              <a:buFont typeface="Wingdings" pitchFamily="2" charset="2"/>
              <a:buChar char="ü"/>
              <a:defRPr/>
            </a:pPr>
            <a:r>
              <a:rPr lang="sq-AL" sz="2000" dirty="0"/>
              <a:t>Terrorizmi</a:t>
            </a:r>
          </a:p>
          <a:p>
            <a:pPr marL="800100" lvl="1" indent="-342900" algn="just">
              <a:buFont typeface="Wingdings" pitchFamily="2" charset="2"/>
              <a:buChar char="ü"/>
              <a:defRPr/>
            </a:pPr>
            <a:r>
              <a:rPr lang="sq-AL" sz="2000" dirty="0"/>
              <a:t>Individët dhe organizatat e rrezikshme</a:t>
            </a:r>
          </a:p>
          <a:p>
            <a:pPr marL="800100" lvl="1" indent="-342900" algn="just">
              <a:buFont typeface="Wingdings" pitchFamily="2" charset="2"/>
              <a:buChar char="ü"/>
              <a:defRPr/>
            </a:pPr>
            <a:r>
              <a:rPr lang="sq-AL" sz="2000" dirty="0"/>
              <a:t>Shpifja </a:t>
            </a:r>
          </a:p>
          <a:p>
            <a:pPr marL="800100" lvl="1" indent="-342900" algn="just">
              <a:buFont typeface="Wingdings" pitchFamily="2" charset="2"/>
              <a:buChar char="ü"/>
              <a:defRPr/>
            </a:pPr>
            <a:r>
              <a:rPr lang="sq-AL" sz="2000" dirty="0"/>
              <a:t>Privatësia</a:t>
            </a:r>
          </a:p>
          <a:p>
            <a:pPr marL="800100" lvl="1" indent="-342900" algn="just">
              <a:buFont typeface="Wingdings" pitchFamily="2" charset="2"/>
              <a:buChar char="ü"/>
              <a:defRPr/>
            </a:pPr>
            <a:r>
              <a:rPr lang="sq-AL" sz="2000" dirty="0"/>
              <a:t>Ngacmimi</a:t>
            </a:r>
          </a:p>
          <a:p>
            <a:pPr marL="800100" lvl="1" indent="-342900" algn="just">
              <a:buFont typeface="Wingdings" pitchFamily="2" charset="2"/>
              <a:buChar char="ü"/>
              <a:defRPr/>
            </a:pPr>
            <a:r>
              <a:rPr lang="sq-AL" sz="2000" dirty="0"/>
              <a:t>Promovimi i krimit</a:t>
            </a:r>
          </a:p>
          <a:p>
            <a:pPr marL="800100" lvl="1" indent="-342900" algn="just">
              <a:buFont typeface="Wingdings" pitchFamily="2" charset="2"/>
              <a:buChar char="ü"/>
              <a:defRPr/>
            </a:pPr>
            <a:r>
              <a:rPr lang="sq-AL" sz="2000" dirty="0"/>
              <a:t>Shkeljet e DPI (të drejtës së pronës intelektuale) </a:t>
            </a:r>
          </a:p>
          <a:p>
            <a:pPr marL="800100" lvl="1" indent="-342900" algn="just">
              <a:buFont typeface="Wingdings" pitchFamily="2" charset="2"/>
              <a:buChar char="ü"/>
              <a:defRPr/>
            </a:pPr>
            <a:r>
              <a:rPr lang="sq-AL" sz="2000" dirty="0"/>
              <a:t>Lakuriqësia</a:t>
            </a:r>
          </a:p>
          <a:p>
            <a:pPr marL="800100" lvl="1" indent="-342900" algn="just">
              <a:buFont typeface="Wingdings" pitchFamily="2" charset="2"/>
              <a:buChar char="ü"/>
              <a:defRPr/>
            </a:pPr>
            <a:r>
              <a:rPr lang="sq-AL" sz="2000" dirty="0"/>
              <a:t>Shfrytëzimi seksual</a:t>
            </a:r>
          </a:p>
          <a:p>
            <a:pPr marL="800100" lvl="1" indent="-342900" algn="just">
              <a:buFont typeface="Wingdings" pitchFamily="2" charset="2"/>
              <a:buChar char="ü"/>
              <a:defRPr/>
            </a:pPr>
            <a:r>
              <a:rPr lang="sq-AL" sz="2000" dirty="0"/>
              <a:t>Joshja seksuale </a:t>
            </a:r>
          </a:p>
          <a:p>
            <a:pPr marL="800100" lvl="1" indent="-342900" algn="just">
              <a:buFont typeface="Wingdings" pitchFamily="2" charset="2"/>
              <a:buChar char="ü"/>
              <a:defRPr/>
            </a:pPr>
            <a:r>
              <a:rPr lang="sq-AL" sz="2000" dirty="0"/>
              <a:t>E vrazhdë dhe pa ndjenja</a:t>
            </a:r>
          </a:p>
          <a:p>
            <a:pPr marL="800100" lvl="1" indent="-342900" algn="just">
              <a:buFont typeface="Wingdings" pitchFamily="2" charset="2"/>
              <a:buChar char="ü"/>
              <a:defRPr/>
            </a:pPr>
            <a:r>
              <a:rPr lang="sq-AL" sz="2000" dirty="0" err="1"/>
              <a:t>Spam</a:t>
            </a:r>
            <a:endParaRPr lang="sq-AL" sz="2000" dirty="0"/>
          </a:p>
          <a:p>
            <a:pPr marL="800100" lvl="1" indent="-342900" algn="just">
              <a:buFont typeface="Wingdings" pitchFamily="2" charset="2"/>
              <a:buChar char="ü"/>
              <a:defRPr/>
            </a:pPr>
            <a:r>
              <a:rPr lang="sq-AL" sz="2000" dirty="0"/>
              <a:t>Mallrat e rregulluara</a:t>
            </a:r>
          </a:p>
        </p:txBody>
      </p:sp>
    </p:spTree>
    <p:extLst>
      <p:ext uri="{BB962C8B-B14F-4D97-AF65-F5344CB8AC3E}">
        <p14:creationId xmlns:p14="http://schemas.microsoft.com/office/powerpoint/2010/main" xmlns="" val="75050040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dirty="0"/>
              <a:t>Bashkëpunimi me ofruesit e shërbimeve të huaja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037077"/>
            <a:ext cx="4483478" cy="4832092"/>
          </a:xfrm>
          <a:prstGeom prst="rect">
            <a:avLst/>
          </a:prstGeom>
        </p:spPr>
        <p:txBody>
          <a:bodyPr wrap="square">
            <a:spAutoFit/>
          </a:bodyPr>
          <a:lstStyle/>
          <a:p>
            <a:pPr marL="342900" indent="-342900" algn="just">
              <a:buFont typeface="Wingdings" pitchFamily="2" charset="2"/>
              <a:buChar char="ü"/>
              <a:defRPr/>
            </a:pPr>
            <a:r>
              <a:rPr lang="sq-AL" sz="2200" dirty="0"/>
              <a:t>Sfidat:</a:t>
            </a:r>
          </a:p>
          <a:p>
            <a:pPr marL="800100" lvl="1" indent="-342900" algn="just">
              <a:buFont typeface="Wingdings" pitchFamily="2" charset="2"/>
              <a:buChar char="ü"/>
              <a:defRPr/>
            </a:pPr>
            <a:r>
              <a:rPr lang="sq-AL" sz="2200" dirty="0"/>
              <a:t>Lloje të ndryshme të shkeljeve të përmbajtjes kanë kërkesa të ndryshme për raportim dhe dokumentim </a:t>
            </a:r>
          </a:p>
          <a:p>
            <a:pPr marL="800100" lvl="1" indent="-342900" algn="just">
              <a:buFont typeface="Wingdings" pitchFamily="2" charset="2"/>
              <a:buChar char="ü"/>
              <a:defRPr/>
            </a:pPr>
            <a:r>
              <a:rPr lang="sq-AL" sz="2200" dirty="0"/>
              <a:t>Ofruesit e shërbimeve janë të detyruar nga kërkesat e ligjit vendor për të mbrojtur fjalën e lirë (p.sh. Ndryshimi i Parë në </a:t>
            </a:r>
            <a:r>
              <a:rPr lang="sq-AL" sz="2200" dirty="0" err="1"/>
              <a:t>Sh.B.A</a:t>
            </a:r>
            <a:r>
              <a:rPr lang="sq-AL" sz="2200" dirty="0"/>
              <a:t>)</a:t>
            </a:r>
          </a:p>
          <a:p>
            <a:pPr marL="800100" lvl="1" indent="-342900" algn="just">
              <a:buFont typeface="Wingdings" pitchFamily="2" charset="2"/>
              <a:buChar char="ü"/>
              <a:defRPr/>
            </a:pPr>
            <a:r>
              <a:rPr lang="sq-AL" sz="2200" dirty="0"/>
              <a:t>Fusha e veprimit të ligjit vendor ndonjëherë është e papajtueshme me termat dhe kushtet e platformës </a:t>
            </a:r>
          </a:p>
        </p:txBody>
      </p:sp>
      <p:sp>
        <p:nvSpPr>
          <p:cNvPr id="6" name="Rectangle 5">
            <a:extLst>
              <a:ext uri="{FF2B5EF4-FFF2-40B4-BE49-F238E27FC236}">
                <a16:creationId xmlns:a16="http://schemas.microsoft.com/office/drawing/2014/main" xmlns="" id="{4F84165C-D7D1-4222-AF8E-6B601AC28A8A}"/>
              </a:ext>
            </a:extLst>
          </p:cNvPr>
          <p:cNvSpPr/>
          <p:nvPr/>
        </p:nvSpPr>
        <p:spPr>
          <a:xfrm>
            <a:off x="4660522" y="979435"/>
            <a:ext cx="4394956" cy="5663089"/>
          </a:xfrm>
          <a:prstGeom prst="rect">
            <a:avLst/>
          </a:prstGeom>
        </p:spPr>
        <p:txBody>
          <a:bodyPr wrap="square">
            <a:spAutoFit/>
          </a:bodyPr>
          <a:lstStyle/>
          <a:p>
            <a:pPr marL="342900" indent="-342900" algn="just">
              <a:buFont typeface="Wingdings" pitchFamily="2" charset="2"/>
              <a:buChar char="ü"/>
              <a:defRPr/>
            </a:pPr>
            <a:r>
              <a:rPr lang="sq-AL" sz="2200" dirty="0"/>
              <a:t>Çfarë funksionon:</a:t>
            </a:r>
          </a:p>
          <a:p>
            <a:pPr marL="800100" lvl="1" indent="-342900" algn="just">
              <a:buFont typeface="Wingdings" pitchFamily="2" charset="2"/>
              <a:buChar char="ü"/>
              <a:defRPr/>
            </a:pPr>
            <a:r>
              <a:rPr lang="sq-AL" sz="2000" dirty="0"/>
              <a:t>Kuptimi dhe përdorimi kreativ i kushteve të ofruesit të shërbimit</a:t>
            </a:r>
          </a:p>
          <a:p>
            <a:pPr marL="800100" lvl="1" indent="-342900" algn="just">
              <a:buFont typeface="Wingdings" pitchFamily="2" charset="2"/>
              <a:buChar char="ü"/>
              <a:defRPr/>
            </a:pPr>
            <a:r>
              <a:rPr lang="sq-AL" sz="2000" dirty="0"/>
              <a:t>Anëtarësimi në kornizat e bashkëpunimit ndërkombëtar siç është Konventa e Budapestit </a:t>
            </a:r>
          </a:p>
          <a:p>
            <a:pPr marL="800100" lvl="1" indent="-342900" algn="just">
              <a:buFont typeface="Wingdings" pitchFamily="2" charset="2"/>
              <a:buChar char="ü"/>
              <a:defRPr/>
            </a:pPr>
            <a:r>
              <a:rPr lang="sq-AL" sz="2000" dirty="0"/>
              <a:t>Bashkëpunimi pozitiv me ofruesit e shërbimeve</a:t>
            </a:r>
          </a:p>
          <a:p>
            <a:pPr marL="800100" lvl="1" indent="-342900" algn="just">
              <a:buFont typeface="Wingdings" pitchFamily="2" charset="2"/>
              <a:buChar char="ü"/>
              <a:defRPr/>
            </a:pPr>
            <a:endParaRPr lang="en-GB" sz="1200" dirty="0"/>
          </a:p>
          <a:p>
            <a:pPr marL="342900" indent="-342900" algn="just">
              <a:buFont typeface="Wingdings" pitchFamily="2" charset="2"/>
              <a:buChar char="ü"/>
              <a:defRPr/>
            </a:pPr>
            <a:r>
              <a:rPr lang="sq-AL" sz="2200" dirty="0"/>
              <a:t>Çfarë nuk funksionon:</a:t>
            </a:r>
          </a:p>
          <a:p>
            <a:pPr marL="800100" lvl="1" indent="-342900" algn="just">
              <a:buFont typeface="Wingdings" pitchFamily="2" charset="2"/>
              <a:buChar char="ü"/>
              <a:defRPr/>
            </a:pPr>
            <a:r>
              <a:rPr lang="sq-AL" sz="2000" dirty="0"/>
              <a:t>Legjislacioni i rreptë lokal për bllokimin e përmbajtjes</a:t>
            </a:r>
          </a:p>
          <a:p>
            <a:pPr marL="800100" lvl="1" indent="-342900" algn="just">
              <a:buFont typeface="Wingdings" pitchFamily="2" charset="2"/>
              <a:buChar char="ü"/>
              <a:defRPr/>
            </a:pPr>
            <a:r>
              <a:rPr lang="sq-AL" sz="2000" dirty="0"/>
              <a:t>Shërbimet e bllokimit</a:t>
            </a:r>
          </a:p>
          <a:p>
            <a:pPr marL="800100" lvl="1" indent="-342900" algn="just">
              <a:buFont typeface="Wingdings" pitchFamily="2" charset="2"/>
              <a:buChar char="ü"/>
              <a:defRPr/>
            </a:pPr>
            <a:r>
              <a:rPr lang="sq-AL" sz="2000" dirty="0"/>
              <a:t>Shërbimet e degradimit</a:t>
            </a:r>
          </a:p>
          <a:p>
            <a:pPr marL="800100" lvl="1" indent="-342900" algn="just">
              <a:buFont typeface="Wingdings" pitchFamily="2" charset="2"/>
              <a:buChar char="ü"/>
              <a:defRPr/>
            </a:pPr>
            <a:r>
              <a:rPr lang="sq-AL" sz="2000" dirty="0"/>
              <a:t>Qasje tejet të rënda ndaj ofruesve të shërbimeve </a:t>
            </a:r>
          </a:p>
        </p:txBody>
      </p:sp>
    </p:spTree>
    <p:extLst>
      <p:ext uri="{BB962C8B-B14F-4D97-AF65-F5344CB8AC3E}">
        <p14:creationId xmlns:p14="http://schemas.microsoft.com/office/powerpoint/2010/main" xmlns="" val="21881291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182670064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pestë</a:t>
            </a:r>
          </a:p>
          <a:p>
            <a:pPr algn="ctr">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t>Rast studimor </a:t>
            </a:r>
          </a:p>
          <a:p>
            <a:pPr algn="ctr">
              <a:lnSpc>
                <a:spcPct val="80000"/>
              </a:lnSpc>
            </a:pPr>
            <a:endParaRPr lang="en-GB" sz="3200" b="1" dirty="0"/>
          </a:p>
        </p:txBody>
      </p:sp>
    </p:spTree>
    <p:extLst>
      <p:ext uri="{BB962C8B-B14F-4D97-AF65-F5344CB8AC3E}">
        <p14:creationId xmlns:p14="http://schemas.microsoft.com/office/powerpoint/2010/main" xmlns="" val="411307073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Rast studimor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1064938" y="1394294"/>
            <a:ext cx="6018842" cy="461665"/>
          </a:xfrm>
          <a:prstGeom prst="rect">
            <a:avLst/>
          </a:prstGeom>
        </p:spPr>
        <p:txBody>
          <a:bodyPr wrap="square">
            <a:spAutoFit/>
          </a:bodyPr>
          <a:lstStyle/>
          <a:p>
            <a:pPr marL="1166813" algn="ctr"/>
            <a:r>
              <a:rPr lang="sq-AL" sz="2400" b="1"/>
              <a:t>Rasti</a:t>
            </a:r>
          </a:p>
        </p:txBody>
      </p:sp>
      <p:sp>
        <p:nvSpPr>
          <p:cNvPr id="5" name="Rectangle 4">
            <a:extLst>
              <a:ext uri="{FF2B5EF4-FFF2-40B4-BE49-F238E27FC236}">
                <a16:creationId xmlns:a16="http://schemas.microsoft.com/office/drawing/2014/main" xmlns="" id="{F66BF27A-2AAB-E04A-B095-C987B57F8CB2}"/>
              </a:ext>
            </a:extLst>
          </p:cNvPr>
          <p:cNvSpPr/>
          <p:nvPr/>
        </p:nvSpPr>
        <p:spPr>
          <a:xfrm>
            <a:off x="464234" y="1923860"/>
            <a:ext cx="8201464" cy="4493538"/>
          </a:xfrm>
          <a:prstGeom prst="rect">
            <a:avLst/>
          </a:prstGeom>
        </p:spPr>
        <p:txBody>
          <a:bodyPr wrap="square">
            <a:spAutoFit/>
          </a:bodyPr>
          <a:lstStyle/>
          <a:p>
            <a:pPr algn="just"/>
            <a:r>
              <a:rPr lang="sq-AL" sz="2200" dirty="0" err="1"/>
              <a:t>Esmeralda</a:t>
            </a:r>
            <a:r>
              <a:rPr lang="sq-AL" sz="2200" dirty="0"/>
              <a:t> </a:t>
            </a:r>
            <a:r>
              <a:rPr lang="sq-AL" sz="2200" dirty="0" err="1"/>
              <a:t>Hapsberg</a:t>
            </a:r>
            <a:r>
              <a:rPr lang="sq-AL" sz="2200" dirty="0"/>
              <a:t> është një vajzë 13 vjeç, me banim në vendin tuaj. Prindërit e saj u kthyen në shtëpi dy orë më parë dhe zbuluan se ajo ishte zhdukur. Ajo kishte lënë një shënim që u thoshte prindërve të saj të mos shqetësoheshin, pasi po takonte një shok, </a:t>
            </a:r>
            <a:r>
              <a:rPr lang="sq-AL" sz="2200" dirty="0" err="1"/>
              <a:t>Arty</a:t>
            </a:r>
            <a:r>
              <a:rPr lang="sq-AL" sz="2200" dirty="0"/>
              <a:t>, ajo e kishte takuar atë në internet dhe do të kthehej në shtëpi më vonë.  Babai i saj, </a:t>
            </a:r>
            <a:r>
              <a:rPr lang="sq-AL" sz="2200" dirty="0" err="1"/>
              <a:t>Denys</a:t>
            </a:r>
            <a:r>
              <a:rPr lang="sq-AL" sz="2200" dirty="0"/>
              <a:t>, i cili është konsulent për TI, hyri në </a:t>
            </a:r>
            <a:r>
              <a:rPr lang="sq-AL" sz="2200" dirty="0" err="1"/>
              <a:t>laptopin</a:t>
            </a:r>
            <a:r>
              <a:rPr lang="sq-AL" sz="2200" dirty="0"/>
              <a:t> e saj dhe pa një seri </a:t>
            </a:r>
            <a:r>
              <a:rPr lang="sq-AL" sz="2200" dirty="0" err="1"/>
              <a:t>emailash</a:t>
            </a:r>
            <a:r>
              <a:rPr lang="sq-AL" sz="2200" dirty="0"/>
              <a:t>, që tregonin se ajo ishte nxitur dhe priste një takim seksual me personin me të cilin kishte komunikuar.  Adresa e postës elektronike e përdorur nga personi ishte </a:t>
            </a:r>
            <a:r>
              <a:rPr lang="sq-AL" sz="2200" b="1" dirty="0" err="1">
                <a:hlinkClick r:id="rId4"/>
              </a:rPr>
              <a:t>artygoldberg@icloud.com</a:t>
            </a:r>
            <a:r>
              <a:rPr lang="sq-AL" sz="2200" dirty="0"/>
              <a:t> </a:t>
            </a:r>
            <a:r>
              <a:rPr lang="sq-AL" sz="2200" dirty="0" err="1"/>
              <a:t>Denys</a:t>
            </a:r>
            <a:r>
              <a:rPr lang="sq-AL" sz="2200" dirty="0"/>
              <a:t>, gjithashtu kontrolloi llogarinë e vajzës së tij në </a:t>
            </a:r>
            <a:r>
              <a:rPr lang="sq-AL" sz="2200" dirty="0" err="1"/>
              <a:t>Facebook</a:t>
            </a:r>
            <a:r>
              <a:rPr lang="sq-AL" sz="2200" dirty="0"/>
              <a:t> dhe pa që ajo kishte komunikuar me </a:t>
            </a:r>
            <a:r>
              <a:rPr lang="sq-AL" sz="2200" dirty="0" err="1"/>
              <a:t>Arty</a:t>
            </a:r>
            <a:r>
              <a:rPr lang="sq-AL" sz="2200" dirty="0"/>
              <a:t> i cili po përdorte emrin e </a:t>
            </a:r>
            <a:r>
              <a:rPr lang="sq-AL" sz="2200" dirty="0" err="1"/>
              <a:t>Facebook</a:t>
            </a:r>
            <a:r>
              <a:rPr lang="sq-AL" sz="2200" dirty="0"/>
              <a:t> </a:t>
            </a:r>
            <a:r>
              <a:rPr lang="sq-AL" sz="2200" b="1" dirty="0" err="1"/>
              <a:t>grebdlogytra</a:t>
            </a:r>
            <a:r>
              <a:rPr lang="sq-AL" sz="2200" dirty="0"/>
              <a:t>.</a:t>
            </a:r>
          </a:p>
        </p:txBody>
      </p:sp>
    </p:spTree>
    <p:extLst>
      <p:ext uri="{BB962C8B-B14F-4D97-AF65-F5344CB8AC3E}">
        <p14:creationId xmlns:p14="http://schemas.microsoft.com/office/powerpoint/2010/main" xmlns="" val="93720645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Rast studimor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F66BF27A-2AAB-E04A-B095-C987B57F8CB2}"/>
              </a:ext>
            </a:extLst>
          </p:cNvPr>
          <p:cNvSpPr/>
          <p:nvPr/>
        </p:nvSpPr>
        <p:spPr>
          <a:xfrm>
            <a:off x="471268" y="1723149"/>
            <a:ext cx="8201464" cy="4493538"/>
          </a:xfrm>
          <a:prstGeom prst="rect">
            <a:avLst/>
          </a:prstGeom>
        </p:spPr>
        <p:txBody>
          <a:bodyPr wrap="square">
            <a:spAutoFit/>
          </a:bodyPr>
          <a:lstStyle/>
          <a:p>
            <a:pPr algn="just"/>
            <a:r>
              <a:rPr lang="sq-AL" sz="2200"/>
              <a:t>Babai kreu disa hulumtime në internet dhe zbuloi një individ me emrin Arty Goldberg i moshës 45 vjeç që ishte dënuar me 10 vjet burg, 12 vjet më parë për nxitje, rrëmbim, abuzim seksual dhe vrasje të një vajze 12 vjeç.  Fotografia e profilit në Facebook (</a:t>
            </a:r>
            <a:r>
              <a:rPr lang="sq-AL" sz="2200" b="1"/>
              <a:t>grebdlogytra)</a:t>
            </a:r>
            <a:r>
              <a:rPr lang="sq-AL" sz="2200"/>
              <a:t> ka një ngjashmëri të jashtëzakonshme me fotografinë mediatike të Goldberg, kur ai u paraqit në gjykatë 12 vjet më parë.</a:t>
            </a:r>
          </a:p>
          <a:p>
            <a:pPr algn="just"/>
            <a:endParaRPr lang="en-US" sz="2200" dirty="0"/>
          </a:p>
          <a:p>
            <a:pPr algn="just"/>
            <a:r>
              <a:rPr lang="sq-AL" sz="2200"/>
              <a:t>Denys dhe gruaja e tij raportojnë faktet në policinë lokale. Hetimet fillestare zbulojnë se nuk ka pasur asnjë gjurmë të Goldberg që nga lirimi i tij nga burgu dhe nuk ka asnjë informacion në dispozicion për të ndihmuar në gjurmimin e tij dhe Esmeraldës, e cila mendohet se tani është me të.</a:t>
            </a:r>
          </a:p>
        </p:txBody>
      </p:sp>
      <p:sp>
        <p:nvSpPr>
          <p:cNvPr id="6" name="Rectangle 5">
            <a:extLst>
              <a:ext uri="{FF2B5EF4-FFF2-40B4-BE49-F238E27FC236}">
                <a16:creationId xmlns:a16="http://schemas.microsoft.com/office/drawing/2014/main" xmlns="" id="{CED3B601-B035-4E15-876F-C96907129BC6}"/>
              </a:ext>
            </a:extLst>
          </p:cNvPr>
          <p:cNvSpPr/>
          <p:nvPr/>
        </p:nvSpPr>
        <p:spPr>
          <a:xfrm>
            <a:off x="896262" y="1182996"/>
            <a:ext cx="6018842" cy="461665"/>
          </a:xfrm>
          <a:prstGeom prst="rect">
            <a:avLst/>
          </a:prstGeom>
        </p:spPr>
        <p:txBody>
          <a:bodyPr wrap="square">
            <a:spAutoFit/>
          </a:bodyPr>
          <a:lstStyle/>
          <a:p>
            <a:pPr marL="1166813" algn="ctr"/>
            <a:r>
              <a:rPr lang="sq-AL" sz="2400" b="1"/>
              <a:t>Rasti</a:t>
            </a:r>
          </a:p>
        </p:txBody>
      </p:sp>
    </p:spTree>
    <p:extLst>
      <p:ext uri="{BB962C8B-B14F-4D97-AF65-F5344CB8AC3E}">
        <p14:creationId xmlns:p14="http://schemas.microsoft.com/office/powerpoint/2010/main" xmlns="" val="6487218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Rast studimor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F66BF27A-2AAB-E04A-B095-C987B57F8CB2}"/>
              </a:ext>
            </a:extLst>
          </p:cNvPr>
          <p:cNvSpPr/>
          <p:nvPr/>
        </p:nvSpPr>
        <p:spPr>
          <a:xfrm>
            <a:off x="471268" y="1723149"/>
            <a:ext cx="8201464" cy="4493538"/>
          </a:xfrm>
          <a:prstGeom prst="rect">
            <a:avLst/>
          </a:prstGeom>
        </p:spPr>
        <p:txBody>
          <a:bodyPr wrap="square">
            <a:spAutoFit/>
          </a:bodyPr>
          <a:lstStyle/>
          <a:p>
            <a:pPr marL="342900" indent="-342900">
              <a:buFont typeface="Wingdings" panose="05000000000000000000" pitchFamily="2" charset="2"/>
              <a:buChar char="Ø"/>
            </a:pPr>
            <a:r>
              <a:rPr lang="sq-AL" sz="2200"/>
              <a:t>Si do të merreshit me provat në laptopin e Esmereldës?</a:t>
            </a:r>
          </a:p>
          <a:p>
            <a:pPr marL="342900" indent="-342900">
              <a:buFont typeface="Wingdings" panose="05000000000000000000" pitchFamily="2" charset="2"/>
              <a:buChar char="Ø"/>
            </a:pPr>
            <a:endParaRPr lang="en-US" sz="2200" dirty="0"/>
          </a:p>
          <a:p>
            <a:pPr marL="342900" indent="-342900">
              <a:buFont typeface="Wingdings" panose="05000000000000000000" pitchFamily="2" charset="2"/>
              <a:buChar char="Ø"/>
            </a:pPr>
            <a:r>
              <a:rPr lang="sq-AL" sz="2200"/>
              <a:t>Shqyrtoni se si do të gjurmonit Goldberg?</a:t>
            </a:r>
          </a:p>
          <a:p>
            <a:pPr marL="342900" indent="-342900">
              <a:buFont typeface="Wingdings" panose="05000000000000000000" pitchFamily="2" charset="2"/>
              <a:buChar char="Ø"/>
            </a:pPr>
            <a:endParaRPr lang="en-US" sz="2200" dirty="0"/>
          </a:p>
          <a:p>
            <a:pPr marL="342900" indent="-342900">
              <a:buFont typeface="Wingdings" panose="05000000000000000000" pitchFamily="2" charset="2"/>
              <a:buChar char="Ø"/>
            </a:pPr>
            <a:r>
              <a:rPr lang="sq-AL" sz="2200"/>
              <a:t>A keni një sistem alarmi kombëtar për raste të tilla (të tilla si alarmi Amber në SHBA)?</a:t>
            </a:r>
          </a:p>
          <a:p>
            <a:pPr marL="342900" indent="-342900">
              <a:buFont typeface="Wingdings" panose="05000000000000000000" pitchFamily="2" charset="2"/>
              <a:buChar char="Ø"/>
            </a:pPr>
            <a:endParaRPr lang="en-US" sz="2200" dirty="0"/>
          </a:p>
          <a:p>
            <a:pPr marL="342900" indent="-342900">
              <a:buFont typeface="Wingdings" panose="05000000000000000000" pitchFamily="2" charset="2"/>
              <a:buChar char="Ø"/>
            </a:pPr>
            <a:r>
              <a:rPr lang="sq-AL" sz="2200"/>
              <a:t>Çfarë pyetjesh do të bëni në lidhje me llogarinë e tij të emailit iCloud dhe llogarinë e tij në Facebook?</a:t>
            </a:r>
          </a:p>
          <a:p>
            <a:pPr marL="342900" indent="-342900">
              <a:buFont typeface="Wingdings" panose="05000000000000000000" pitchFamily="2" charset="2"/>
              <a:buChar char="Ø"/>
            </a:pPr>
            <a:endParaRPr lang="en-US" sz="2200" dirty="0"/>
          </a:p>
          <a:p>
            <a:pPr marL="342900" indent="-342900">
              <a:buFont typeface="Wingdings" panose="05000000000000000000" pitchFamily="2" charset="2"/>
              <a:buChar char="Ø"/>
            </a:pPr>
            <a:r>
              <a:rPr lang="sq-AL" sz="2200"/>
              <a:t>Cila do të ishte baza ligjore për ndonjë kërkesë për ndihmë ndërkombëtare? Cilën metodë të bashkëpunimit do ta përdornit?</a:t>
            </a:r>
          </a:p>
        </p:txBody>
      </p:sp>
      <p:sp>
        <p:nvSpPr>
          <p:cNvPr id="6" name="Rectangle 5">
            <a:extLst>
              <a:ext uri="{FF2B5EF4-FFF2-40B4-BE49-F238E27FC236}">
                <a16:creationId xmlns:a16="http://schemas.microsoft.com/office/drawing/2014/main" xmlns="" id="{CED3B601-B035-4E15-876F-C96907129BC6}"/>
              </a:ext>
            </a:extLst>
          </p:cNvPr>
          <p:cNvSpPr/>
          <p:nvPr/>
        </p:nvSpPr>
        <p:spPr>
          <a:xfrm>
            <a:off x="896262" y="1182996"/>
            <a:ext cx="6018842" cy="461665"/>
          </a:xfrm>
          <a:prstGeom prst="rect">
            <a:avLst/>
          </a:prstGeom>
        </p:spPr>
        <p:txBody>
          <a:bodyPr wrap="square">
            <a:spAutoFit/>
          </a:bodyPr>
          <a:lstStyle/>
          <a:p>
            <a:pPr marL="1166813" algn="ctr"/>
            <a:r>
              <a:rPr lang="sq-AL" sz="2400" b="1"/>
              <a:t>Pyetje</a:t>
            </a:r>
          </a:p>
        </p:txBody>
      </p:sp>
    </p:spTree>
    <p:extLst>
      <p:ext uri="{BB962C8B-B14F-4D97-AF65-F5344CB8AC3E}">
        <p14:creationId xmlns:p14="http://schemas.microsoft.com/office/powerpoint/2010/main" xmlns="" val="229015303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1999622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Të dhënat e trafikut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4C52B17A-14C8-4A54-A0DE-FFB2521D3FE2}"/>
              </a:ext>
            </a:extLst>
          </p:cNvPr>
          <p:cNvSpPr/>
          <p:nvPr/>
        </p:nvSpPr>
        <p:spPr>
          <a:xfrm>
            <a:off x="4305670" y="952123"/>
            <a:ext cx="4625266" cy="5586145"/>
          </a:xfrm>
          <a:prstGeom prst="rect">
            <a:avLst/>
          </a:prstGeom>
        </p:spPr>
        <p:txBody>
          <a:bodyPr wrap="square">
            <a:spAutoFit/>
          </a:bodyPr>
          <a:lstStyle/>
          <a:p>
            <a:pPr marL="342900" indent="-342900">
              <a:buFont typeface="Wingdings" pitchFamily="2" charset="2"/>
              <a:buChar char="Ø"/>
            </a:pPr>
            <a:r>
              <a:rPr lang="sq-AL" sz="2100" dirty="0"/>
              <a:t>Po:</a:t>
            </a:r>
          </a:p>
          <a:p>
            <a:pPr marL="800100" lvl="1" indent="-342900" algn="just">
              <a:buFont typeface="Wingdings" pitchFamily="2" charset="2"/>
              <a:buChar char="Ø"/>
            </a:pPr>
            <a:r>
              <a:rPr lang="sq-AL" sz="2100" dirty="0"/>
              <a:t>kategoria e të dhënave kompjuterike</a:t>
            </a:r>
          </a:p>
          <a:p>
            <a:pPr marL="800100" lvl="1" indent="-342900" algn="just">
              <a:buFont typeface="Wingdings" pitchFamily="2" charset="2"/>
              <a:buChar char="Ø"/>
            </a:pPr>
            <a:r>
              <a:rPr lang="sq-AL" sz="2100" dirty="0"/>
              <a:t>gjeneruar nga kompjuteri që ka formuar pjesë në zinxhirin e komunikimit</a:t>
            </a:r>
          </a:p>
          <a:p>
            <a:pPr marL="800100" lvl="1" indent="-342900" algn="just">
              <a:buFont typeface="Wingdings" pitchFamily="2" charset="2"/>
              <a:buChar char="Ø"/>
            </a:pPr>
            <a:r>
              <a:rPr lang="sq-AL" sz="2100" dirty="0"/>
              <a:t>Tregon për komunikimin:</a:t>
            </a:r>
          </a:p>
          <a:p>
            <a:pPr marL="1257300" lvl="2" indent="-342900" algn="just">
              <a:buFont typeface="Wingdings" pitchFamily="2" charset="2"/>
              <a:buChar char="Ø"/>
            </a:pPr>
            <a:r>
              <a:rPr lang="sq-AL" sz="2100" dirty="0"/>
              <a:t>origjinën </a:t>
            </a:r>
          </a:p>
          <a:p>
            <a:pPr marL="1257300" lvl="2" indent="-342900" algn="just">
              <a:buFont typeface="Wingdings" pitchFamily="2" charset="2"/>
              <a:buChar char="Ø"/>
            </a:pPr>
            <a:r>
              <a:rPr lang="sq-AL" sz="2100" dirty="0" err="1"/>
              <a:t>destinacionin</a:t>
            </a:r>
            <a:endParaRPr lang="sq-AL" sz="2100" dirty="0"/>
          </a:p>
          <a:p>
            <a:pPr marL="1257300" lvl="2" indent="-342900" algn="just">
              <a:buFont typeface="Wingdings" pitchFamily="2" charset="2"/>
              <a:buChar char="Ø"/>
            </a:pPr>
            <a:r>
              <a:rPr lang="sq-AL" sz="2100" dirty="0"/>
              <a:t>rrugën</a:t>
            </a:r>
          </a:p>
          <a:p>
            <a:pPr marL="1257300" lvl="2" indent="-342900" algn="just">
              <a:buFont typeface="Wingdings" pitchFamily="2" charset="2"/>
              <a:buChar char="Ø"/>
            </a:pPr>
            <a:r>
              <a:rPr lang="sq-AL" sz="2100" dirty="0"/>
              <a:t>kohën</a:t>
            </a:r>
          </a:p>
          <a:p>
            <a:pPr marL="1257300" lvl="2" indent="-342900" algn="just">
              <a:buFont typeface="Wingdings" pitchFamily="2" charset="2"/>
              <a:buChar char="Ø"/>
            </a:pPr>
            <a:r>
              <a:rPr lang="sq-AL" sz="2100" dirty="0"/>
              <a:t>datën</a:t>
            </a:r>
          </a:p>
          <a:p>
            <a:pPr marL="1257300" lvl="2" indent="-342900" algn="just">
              <a:buFont typeface="Wingdings" pitchFamily="2" charset="2"/>
              <a:buChar char="Ø"/>
            </a:pPr>
            <a:r>
              <a:rPr lang="sq-AL" sz="2100" dirty="0"/>
              <a:t>madhësinë</a:t>
            </a:r>
          </a:p>
          <a:p>
            <a:pPr marL="1257300" lvl="2" indent="-342900" algn="just">
              <a:buFont typeface="Wingdings" pitchFamily="2" charset="2"/>
              <a:buChar char="Ø"/>
            </a:pPr>
            <a:r>
              <a:rPr lang="sq-AL" sz="2100" dirty="0"/>
              <a:t>kohëzgjatjen</a:t>
            </a:r>
          </a:p>
          <a:p>
            <a:pPr marL="1257300" lvl="2" indent="-342900" algn="just">
              <a:buFont typeface="Wingdings" pitchFamily="2" charset="2"/>
              <a:buChar char="Ø"/>
            </a:pPr>
            <a:r>
              <a:rPr lang="sq-AL" sz="2100" dirty="0"/>
              <a:t>llojin e shërbimit themelor</a:t>
            </a:r>
          </a:p>
          <a:p>
            <a:pPr marL="342900" indent="-342900">
              <a:buFont typeface="Wingdings" pitchFamily="2" charset="2"/>
              <a:buChar char="Ø"/>
            </a:pPr>
            <a:r>
              <a:rPr lang="sq-AL" sz="2100" dirty="0"/>
              <a:t>Jo:</a:t>
            </a:r>
          </a:p>
          <a:p>
            <a:pPr marL="800100" lvl="1" indent="-342900">
              <a:buFont typeface="Wingdings" pitchFamily="2" charset="2"/>
              <a:buChar char="Ø"/>
            </a:pPr>
            <a:r>
              <a:rPr lang="sq-AL" sz="2100" dirty="0"/>
              <a:t>përmbajtjen e komunikimit</a:t>
            </a:r>
          </a:p>
        </p:txBody>
      </p:sp>
      <p:sp>
        <p:nvSpPr>
          <p:cNvPr id="8" name="Rectangle 7">
            <a:extLst>
              <a:ext uri="{FF2B5EF4-FFF2-40B4-BE49-F238E27FC236}">
                <a16:creationId xmlns:a16="http://schemas.microsoft.com/office/drawing/2014/main" xmlns="" id="{687B7C23-9E4D-47A3-872A-857DE10440B9}"/>
              </a:ext>
            </a:extLst>
          </p:cNvPr>
          <p:cNvSpPr/>
          <p:nvPr/>
        </p:nvSpPr>
        <p:spPr>
          <a:xfrm>
            <a:off x="213064" y="1444487"/>
            <a:ext cx="3986074" cy="5170646"/>
          </a:xfrm>
          <a:prstGeom prst="rect">
            <a:avLst/>
          </a:prstGeom>
        </p:spPr>
        <p:txBody>
          <a:bodyPr wrap="square">
            <a:spAutoFit/>
          </a:bodyPr>
          <a:lstStyle/>
          <a:p>
            <a:pPr marL="342900" indent="-342900" algn="just">
              <a:buFont typeface="Wingdings" pitchFamily="2" charset="2"/>
              <a:buChar char="Ø"/>
            </a:pPr>
            <a:r>
              <a:rPr lang="sq-AL" sz="2200" dirty="0"/>
              <a:t>“</a:t>
            </a:r>
            <a:r>
              <a:rPr lang="sq-AL" sz="2200" b="1" dirty="0"/>
              <a:t>të dhënat e trafikut</a:t>
            </a:r>
            <a:r>
              <a:rPr lang="sq-AL" sz="2200" dirty="0"/>
              <a:t>” nënkuptojnë të dhënat kompjuterike të një komunikimi përmes një sistemi kompjuterik, të gjeneruar nga një sistem kompjuterik që ka formuar një pjesë të zinxhirit të komunikimit, që tregon origjinën e komunikimit, </a:t>
            </a:r>
            <a:r>
              <a:rPr lang="sq-AL" sz="2200" dirty="0" err="1"/>
              <a:t>destinacionin</a:t>
            </a:r>
            <a:r>
              <a:rPr lang="sq-AL" sz="2200" dirty="0"/>
              <a:t>, rrugën, kohën, datën, madhësinë, kohëzgjatjen, ose lloje të shërbimeve të tjera themelore.</a:t>
            </a:r>
          </a:p>
        </p:txBody>
      </p:sp>
    </p:spTree>
    <p:extLst>
      <p:ext uri="{BB962C8B-B14F-4D97-AF65-F5344CB8AC3E}">
        <p14:creationId xmlns:p14="http://schemas.microsoft.com/office/powerpoint/2010/main" xmlns="" val="77796564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gjashtë</a:t>
            </a:r>
          </a:p>
          <a:p>
            <a:pPr algn="ctr" eaLnBrk="1" hangingPunct="1">
              <a:lnSpc>
                <a:spcPct val="80000"/>
              </a:lnSpc>
            </a:pPr>
            <a:endParaRPr lang="en-GB" sz="3200" b="1" dirty="0">
              <a:ea typeface="ＭＳ Ｐゴシック" charset="0"/>
            </a:endParaRPr>
          </a:p>
          <a:p>
            <a:pPr algn="ctr" eaLnBrk="1" hangingPunct="1">
              <a:lnSpc>
                <a:spcPct val="80000"/>
              </a:lnSpc>
            </a:pPr>
            <a:r>
              <a:rPr lang="sq-AL" sz="3200" b="1">
                <a:ea typeface="ＭＳ Ｐゴシック" charset="0"/>
              </a:rPr>
              <a:t>Përmbledhje</a:t>
            </a:r>
          </a:p>
          <a:p>
            <a:pPr algn="ctr">
              <a:lnSpc>
                <a:spcPct val="80000"/>
              </a:lnSpc>
            </a:pPr>
            <a:endParaRPr lang="en-GB" sz="3200" b="1" dirty="0"/>
          </a:p>
        </p:txBody>
      </p:sp>
    </p:spTree>
    <p:extLst>
      <p:ext uri="{BB962C8B-B14F-4D97-AF65-F5344CB8AC3E}">
        <p14:creationId xmlns:p14="http://schemas.microsoft.com/office/powerpoint/2010/main" xmlns="" val="416769158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Përmbledhje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11015" y="1193778"/>
            <a:ext cx="4360985" cy="4425827"/>
          </a:xfrm>
          <a:prstGeom prst="rect">
            <a:avLst/>
          </a:prstGeom>
        </p:spPr>
        <p:txBody>
          <a:bodyPr wrap="square">
            <a:spAutoFit/>
          </a:bodyPr>
          <a:lstStyle/>
          <a:p>
            <a:pPr marL="342900" indent="-342900" algn="just">
              <a:lnSpc>
                <a:spcPct val="80000"/>
              </a:lnSpc>
              <a:buFont typeface="Wingdings" pitchFamily="2" charset="2"/>
              <a:buChar char="ü"/>
            </a:pPr>
            <a:r>
              <a:rPr lang="sq-AL" sz="2200" i="1"/>
              <a:t>Rishikimi i klasifikimeve kryesore të të dhënave dhe informacioneve që mbahen nga sektori privat</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Kuptimi i çështjeve kryesore kur bashkëpunohet me ofruesit e shërbimeve vendore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Diskutimi i mekanizmave për bashkëpunim me ofruesit e shërbimeve të huaja për marrjen e të dhënave duke përfshirë TNJN-të, kërkesat emergjente, urdhrat e paraqitjes së të dhënave dhe bashkëpunimin vullnetar </a:t>
            </a:r>
          </a:p>
        </p:txBody>
      </p:sp>
      <p:sp>
        <p:nvSpPr>
          <p:cNvPr id="6" name="Rectangle 5">
            <a:extLst>
              <a:ext uri="{FF2B5EF4-FFF2-40B4-BE49-F238E27FC236}">
                <a16:creationId xmlns:a16="http://schemas.microsoft.com/office/drawing/2014/main" xmlns="" id="{3B867BBA-A7A7-F84C-B403-7348B8834D1F}"/>
              </a:ext>
            </a:extLst>
          </p:cNvPr>
          <p:cNvSpPr/>
          <p:nvPr/>
        </p:nvSpPr>
        <p:spPr>
          <a:xfrm>
            <a:off x="4732127" y="1193778"/>
            <a:ext cx="4290329" cy="2259080"/>
          </a:xfrm>
          <a:prstGeom prst="rect">
            <a:avLst/>
          </a:prstGeom>
        </p:spPr>
        <p:txBody>
          <a:bodyPr wrap="square">
            <a:spAutoFit/>
          </a:bodyPr>
          <a:lstStyle/>
          <a:p>
            <a:pPr marL="342900" indent="-342900" algn="just">
              <a:lnSpc>
                <a:spcPct val="80000"/>
              </a:lnSpc>
              <a:buFont typeface="Wingdings" pitchFamily="2" charset="2"/>
              <a:buChar char="ü"/>
            </a:pPr>
            <a:r>
              <a:rPr lang="sq-AL" sz="2200" i="1"/>
              <a:t>Diskutimi i mekanizmave për bashkëpunim me ofruesit e shërbimeve të huaja për heqjen e përmbajtjes së jashtëligjshme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Kuptimi i praktikave më të mira për bashkëpunim me ofruesit e huaj të shërbimeve </a:t>
            </a:r>
          </a:p>
        </p:txBody>
      </p:sp>
    </p:spTree>
    <p:extLst>
      <p:ext uri="{BB962C8B-B14F-4D97-AF65-F5344CB8AC3E}">
        <p14:creationId xmlns:p14="http://schemas.microsoft.com/office/powerpoint/2010/main" xmlns="" val="373278282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2539882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Informata për abonuesin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4C52B17A-14C8-4A54-A0DE-FFB2521D3FE2}"/>
              </a:ext>
            </a:extLst>
          </p:cNvPr>
          <p:cNvSpPr/>
          <p:nvPr/>
        </p:nvSpPr>
        <p:spPr>
          <a:xfrm>
            <a:off x="4305670" y="952123"/>
            <a:ext cx="4625266" cy="4801314"/>
          </a:xfrm>
          <a:prstGeom prst="rect">
            <a:avLst/>
          </a:prstGeom>
        </p:spPr>
        <p:txBody>
          <a:bodyPr wrap="square">
            <a:spAutoFit/>
          </a:bodyPr>
          <a:lstStyle/>
          <a:p>
            <a:pPr marL="342900" indent="-342900">
              <a:buFont typeface="Wingdings" pitchFamily="2" charset="2"/>
              <a:buChar char="Ø"/>
            </a:pPr>
            <a:r>
              <a:rPr lang="sq-AL" dirty="0"/>
              <a:t>Po:</a:t>
            </a:r>
          </a:p>
          <a:p>
            <a:pPr marL="800100" lvl="1" indent="-342900" algn="just">
              <a:buFont typeface="Wingdings" pitchFamily="2" charset="2"/>
              <a:buChar char="Ø"/>
            </a:pPr>
            <a:r>
              <a:rPr lang="sq-AL" dirty="0"/>
              <a:t>Forma e të dhënave kompjuterike ose formë tjetër</a:t>
            </a:r>
          </a:p>
          <a:p>
            <a:pPr marL="800100" lvl="1" indent="-342900" algn="just">
              <a:buFont typeface="Wingdings" pitchFamily="2" charset="2"/>
              <a:buChar char="Ø"/>
            </a:pPr>
            <a:r>
              <a:rPr lang="sq-AL" dirty="0"/>
              <a:t>Mbajtur nga ofruesi i shërbimeve</a:t>
            </a:r>
          </a:p>
          <a:p>
            <a:pPr marL="800100" lvl="1" indent="-342900" algn="just">
              <a:buFont typeface="Wingdings" pitchFamily="2" charset="2"/>
              <a:buChar char="Ø"/>
            </a:pPr>
            <a:r>
              <a:rPr lang="sq-AL" dirty="0"/>
              <a:t>Ndërlidhet me </a:t>
            </a:r>
            <a:r>
              <a:rPr lang="sq-AL" dirty="0" err="1"/>
              <a:t>abonuesin</a:t>
            </a:r>
            <a:r>
              <a:rPr lang="sq-AL" dirty="0"/>
              <a:t> e shërbimeve, duke përfshirë:</a:t>
            </a:r>
          </a:p>
          <a:p>
            <a:pPr marL="1257300" lvl="2" indent="-342900" algn="just">
              <a:buFont typeface="Wingdings" pitchFamily="2" charset="2"/>
              <a:buChar char="Ø"/>
            </a:pPr>
            <a:r>
              <a:rPr lang="sq-AL" dirty="0"/>
              <a:t>Klientët pa pagesë</a:t>
            </a:r>
          </a:p>
          <a:p>
            <a:pPr marL="1257300" lvl="2" indent="-342900" algn="just">
              <a:buFont typeface="Wingdings" pitchFamily="2" charset="2"/>
              <a:buChar char="Ø"/>
            </a:pPr>
            <a:r>
              <a:rPr lang="sq-AL" dirty="0"/>
              <a:t>Klientët që paguajnë sipas përdorimit</a:t>
            </a:r>
          </a:p>
          <a:p>
            <a:pPr marL="1257300" lvl="2" indent="-342900" algn="just">
              <a:buFont typeface="Wingdings" pitchFamily="2" charset="2"/>
              <a:buChar char="Ø"/>
            </a:pPr>
            <a:r>
              <a:rPr lang="sq-AL" dirty="0"/>
              <a:t>Klientët me abonim të paguar</a:t>
            </a:r>
          </a:p>
          <a:p>
            <a:pPr marL="1257300" lvl="2" indent="-342900" algn="just">
              <a:buFont typeface="Wingdings" pitchFamily="2" charset="2"/>
              <a:buChar char="Ø"/>
            </a:pPr>
            <a:r>
              <a:rPr lang="sq-AL" dirty="0"/>
              <a:t>Individët që kanë të drejtë të përdorin llogarinë e </a:t>
            </a:r>
            <a:r>
              <a:rPr lang="sq-AL" dirty="0" err="1"/>
              <a:t>abonuesit</a:t>
            </a:r>
            <a:endParaRPr lang="sq-AL" dirty="0"/>
          </a:p>
          <a:p>
            <a:pPr marL="342900" indent="-342900">
              <a:buFont typeface="Wingdings" pitchFamily="2" charset="2"/>
              <a:buChar char="Ø"/>
            </a:pPr>
            <a:r>
              <a:rPr lang="sq-AL" dirty="0"/>
              <a:t>Jo:</a:t>
            </a:r>
          </a:p>
          <a:p>
            <a:pPr marL="800100" lvl="1" indent="-342900">
              <a:buFont typeface="Wingdings" pitchFamily="2" charset="2"/>
              <a:buChar char="Ø"/>
            </a:pPr>
            <a:r>
              <a:rPr lang="sq-AL" dirty="0"/>
              <a:t>përmbajtja e komunikimit të </a:t>
            </a:r>
            <a:r>
              <a:rPr lang="sq-AL" dirty="0" err="1"/>
              <a:t>abonuesit</a:t>
            </a:r>
            <a:endParaRPr lang="sq-AL" dirty="0"/>
          </a:p>
          <a:p>
            <a:pPr marL="800100" lvl="1" indent="-342900">
              <a:buFont typeface="Wingdings" pitchFamily="2" charset="2"/>
              <a:buChar char="Ø"/>
            </a:pPr>
            <a:r>
              <a:rPr lang="sq-AL" dirty="0"/>
              <a:t>të dhënat e trafikut që lidhen me llogarinë e </a:t>
            </a:r>
            <a:r>
              <a:rPr lang="sq-AL" dirty="0" err="1"/>
              <a:t>abonuesit</a:t>
            </a:r>
            <a:r>
              <a:rPr lang="sq-AL" dirty="0"/>
              <a:t> </a:t>
            </a:r>
          </a:p>
        </p:txBody>
      </p:sp>
      <p:sp>
        <p:nvSpPr>
          <p:cNvPr id="8" name="Rectangle 7">
            <a:extLst>
              <a:ext uri="{FF2B5EF4-FFF2-40B4-BE49-F238E27FC236}">
                <a16:creationId xmlns:a16="http://schemas.microsoft.com/office/drawing/2014/main" xmlns="" id="{687B7C23-9E4D-47A3-872A-857DE10440B9}"/>
              </a:ext>
            </a:extLst>
          </p:cNvPr>
          <p:cNvSpPr/>
          <p:nvPr/>
        </p:nvSpPr>
        <p:spPr>
          <a:xfrm>
            <a:off x="138511" y="894204"/>
            <a:ext cx="4327471" cy="5324535"/>
          </a:xfrm>
          <a:prstGeom prst="rect">
            <a:avLst/>
          </a:prstGeom>
        </p:spPr>
        <p:txBody>
          <a:bodyPr wrap="square">
            <a:spAutoFit/>
          </a:bodyPr>
          <a:lstStyle/>
          <a:p>
            <a:pPr marL="342900" indent="-342900" algn="just">
              <a:buFont typeface="Wingdings" pitchFamily="2" charset="2"/>
              <a:buChar char="Ø"/>
            </a:pPr>
            <a:r>
              <a:rPr lang="sq-AL" sz="1700" dirty="0"/>
              <a:t>“</a:t>
            </a:r>
            <a:r>
              <a:rPr lang="sq-AL" sz="1700" b="1" dirty="0"/>
              <a:t>informata për </a:t>
            </a:r>
            <a:r>
              <a:rPr lang="sq-AL" sz="1700" b="1" dirty="0" err="1"/>
              <a:t>abonuesin</a:t>
            </a:r>
            <a:r>
              <a:rPr lang="sq-AL" sz="1700" dirty="0"/>
              <a:t>” nënkupton çdo informatë që mbahet në formë të të dhënave kompjuterike ose çfarëdo forme tjetër nga një ofrues i shërbimit, që lidhet me abonentin e shërbimeve të tyre, me përjashtim të të dhënave për trafikun dhe përmbajtjen dhe përmes të cilave mund të vërtetohet:</a:t>
            </a:r>
          </a:p>
          <a:p>
            <a:pPr algn="just"/>
            <a:r>
              <a:rPr lang="sq-AL" sz="1700" dirty="0"/>
              <a:t>a lloji i shërbimit të komunikimit të përdorur, dispozitat teknike të marra atje dhe periudha e shërbimit; </a:t>
            </a:r>
          </a:p>
          <a:p>
            <a:pPr algn="just"/>
            <a:r>
              <a:rPr lang="sq-AL" sz="1700" dirty="0"/>
              <a:t>b identiteti i abonentit, adresa postare ose gjeografike, numri i telefonit dhe qasja tjetër, informata rreth faturimit dhe pagesës, që sigurohen në bazë të marrëveshjes ose aranzhimit për shërbim; </a:t>
            </a:r>
          </a:p>
          <a:p>
            <a:pPr algn="just"/>
            <a:r>
              <a:rPr lang="sq-AL" sz="1700" dirty="0"/>
              <a:t>c çdo informatë tjetër rreth vendit të instalimit të pajisjeve të komunikimit, që sigurohen në bazë të marrëveshjes ose aranzhimit të shërbimit.</a:t>
            </a:r>
          </a:p>
        </p:txBody>
      </p:sp>
    </p:spTree>
    <p:extLst>
      <p:ext uri="{BB962C8B-B14F-4D97-AF65-F5344CB8AC3E}">
        <p14:creationId xmlns:p14="http://schemas.microsoft.com/office/powerpoint/2010/main" xmlns="" val="1419584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200" b="1"/>
              <a:t>Pyetje anketimi</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3718909264"/>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4269096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200" b="1"/>
              <a:t>Pyetje anketimi</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448368467"/>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22942927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12882</TotalTime>
  <Words>8949</Words>
  <Application>Microsoft Office PowerPoint</Application>
  <PresentationFormat>On-screen Show (4:3)</PresentationFormat>
  <Paragraphs>920</Paragraphs>
  <Slides>62</Slides>
  <Notes>55</Notes>
  <HiddenSlides>0</HiddenSlides>
  <MMClips>0</MMClips>
  <ScaleCrop>false</ScaleCrop>
  <HeadingPairs>
    <vt:vector size="4" baseType="variant">
      <vt:variant>
        <vt:lpstr>Theme</vt:lpstr>
      </vt:variant>
      <vt:variant>
        <vt:i4>1</vt:i4>
      </vt:variant>
      <vt:variant>
        <vt:lpstr>Slide Titles</vt:lpstr>
      </vt:variant>
      <vt:variant>
        <vt:i4>62</vt:i4>
      </vt:variant>
    </vt:vector>
  </HeadingPairs>
  <TitlesOfParts>
    <vt:vector size="6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Windows User</cp:lastModifiedBy>
  <cp:revision>306</cp:revision>
  <dcterms:created xsi:type="dcterms:W3CDTF">2012-01-25T15:22:10Z</dcterms:created>
  <dcterms:modified xsi:type="dcterms:W3CDTF">2021-04-27T00:20:09Z</dcterms:modified>
</cp:coreProperties>
</file>